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5-10 Min 2 mins for Questions and Comments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ff77c0b1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ff77c0b1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7073e10fd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7073e10fd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Clr>
                <a:schemeClr val="dk1"/>
              </a:buClr>
              <a:buSzPts val="1100"/>
              <a:buFont typeface="Arial"/>
              <a:buNone/>
            </a:pPr>
            <a:r>
              <a:rPr lang="en" sz="1150">
                <a:solidFill>
                  <a:schemeClr val="dk1"/>
                </a:solidFill>
                <a:highlight>
                  <a:srgbClr val="EEFF41"/>
                </a:highlight>
              </a:rPr>
              <a:t>Executive Summary </a:t>
            </a:r>
            <a:r>
              <a:rPr b="1" lang="en" sz="1200">
                <a:solidFill>
                  <a:schemeClr val="dk1"/>
                </a:solidFill>
                <a:highlight>
                  <a:srgbClr val="EEFF41"/>
                </a:highlight>
                <a:latin typeface="Roboto"/>
                <a:ea typeface="Roboto"/>
                <a:cs typeface="Roboto"/>
                <a:sym typeface="Roboto"/>
              </a:rPr>
              <a:t>(James)</a:t>
            </a:r>
            <a:endParaRPr sz="1150">
              <a:solidFill>
                <a:schemeClr val="dk1"/>
              </a:solidFill>
              <a:highlight>
                <a:srgbClr val="EEFF41"/>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EEFF41"/>
                </a:highlight>
              </a:rPr>
              <a:t>Project overview: Analyzing artist career momentum using Chartmetric API</a:t>
            </a:r>
            <a:endParaRPr sz="1150">
              <a:solidFill>
                <a:schemeClr val="dk1"/>
              </a:solidFill>
              <a:highlight>
                <a:srgbClr val="EEFF41"/>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EEFF41"/>
                </a:highlight>
              </a:rPr>
              <a:t>Goals: Investigate fan growth, career trajectory, and impact of viral hits</a:t>
            </a:r>
            <a:endParaRPr sz="1150">
              <a:solidFill>
                <a:schemeClr val="dk1"/>
              </a:solidFill>
              <a:highlight>
                <a:srgbClr val="EEFF41"/>
              </a:highlight>
            </a:endParaRPr>
          </a:p>
          <a:p>
            <a:pPr indent="0" lvl="0" marL="45720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rgbClr val="EEFF41"/>
                </a:highlight>
              </a:rPr>
              <a:t>Approach and Methodology </a:t>
            </a:r>
            <a:r>
              <a:rPr lang="en" sz="1200">
                <a:solidFill>
                  <a:srgbClr val="FF0000"/>
                </a:solidFill>
                <a:highlight>
                  <a:srgbClr val="EEFF41"/>
                </a:highlight>
                <a:latin typeface="Roboto"/>
                <a:ea typeface="Roboto"/>
                <a:cs typeface="Roboto"/>
                <a:sym typeface="Roboto"/>
              </a:rPr>
              <a:t> </a:t>
            </a:r>
            <a:r>
              <a:rPr b="1" lang="en" sz="1200">
                <a:solidFill>
                  <a:srgbClr val="FF0000"/>
                </a:solidFill>
                <a:highlight>
                  <a:srgbClr val="EEFF41"/>
                </a:highlight>
                <a:latin typeface="Roboto"/>
                <a:ea typeface="Roboto"/>
                <a:cs typeface="Roboto"/>
                <a:sym typeface="Roboto"/>
              </a:rPr>
              <a:t>(Nico+Ezra speak to this slide)</a:t>
            </a:r>
            <a:endParaRPr b="1" sz="1200">
              <a:solidFill>
                <a:srgbClr val="FF0000"/>
              </a:solidFill>
              <a:highlight>
                <a:srgbClr val="EEFF4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Defining career momentum and fan growth</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Selecting artists for analysis (Tyla and Paul Russell)</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Visualizations and storytelling approach</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The data collection, cleanup, and exploration processes </a:t>
            </a:r>
            <a:r>
              <a:rPr b="1" lang="en" sz="1200">
                <a:solidFill>
                  <a:srgbClr val="FF0000"/>
                </a:solidFill>
                <a:highlight>
                  <a:srgbClr val="EEFF41"/>
                </a:highlight>
                <a:latin typeface="Roboto"/>
                <a:ea typeface="Roboto"/>
                <a:cs typeface="Roboto"/>
                <a:sym typeface="Roboto"/>
              </a:rPr>
              <a:t>Nico</a:t>
            </a:r>
            <a:endParaRPr sz="1150">
              <a:solidFill>
                <a:srgbClr val="FF0000"/>
              </a:solidFill>
              <a:highlight>
                <a:srgbClr val="EEFF41"/>
              </a:highlight>
            </a:endParaRPr>
          </a:p>
          <a:p>
            <a:pPr indent="0" lvl="0" marL="45720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Artist Career Overview-Milestone Slide  </a:t>
            </a:r>
            <a:r>
              <a:rPr b="1" lang="en" sz="1200">
                <a:solidFill>
                  <a:srgbClr val="FF0000"/>
                </a:solidFill>
                <a:latin typeface="Roboto"/>
                <a:ea typeface="Roboto"/>
                <a:cs typeface="Roboto"/>
                <a:sym typeface="Roboto"/>
              </a:rPr>
              <a:t>(Alisha)</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Music history 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Fan growth 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Career momentum before and after viral hit</a:t>
            </a:r>
            <a:endParaRPr sz="1150">
              <a:solidFill>
                <a:srgbClr val="FF0000"/>
              </a:solidFill>
              <a:highlight>
                <a:schemeClr val="lt1"/>
              </a:highlight>
            </a:endParaRPr>
          </a:p>
          <a:p>
            <a:pPr indent="0" lvl="0" marL="45720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Artist Career Overview/Analysis - Paul Russell </a:t>
            </a:r>
            <a:r>
              <a:rPr b="1" lang="en" sz="1200">
                <a:solidFill>
                  <a:srgbClr val="FF0000"/>
                </a:solidFill>
                <a:latin typeface="Roboto"/>
                <a:ea typeface="Roboto"/>
                <a:cs typeface="Roboto"/>
                <a:sym typeface="Roboto"/>
              </a:rPr>
              <a:t>(Nico)</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Music </a:t>
            </a:r>
            <a:r>
              <a:rPr b="1" lang="en" sz="1150">
                <a:solidFill>
                  <a:srgbClr val="FF0000"/>
                </a:solidFill>
                <a:highlight>
                  <a:schemeClr val="lt1"/>
                </a:highlight>
              </a:rPr>
              <a:t>history </a:t>
            </a:r>
            <a:r>
              <a:rPr lang="en" sz="1150">
                <a:solidFill>
                  <a:srgbClr val="FF0000"/>
                </a:solidFill>
                <a:highlight>
                  <a:schemeClr val="lt1"/>
                </a:highlight>
              </a:rPr>
              <a:t>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Fan growth </a:t>
            </a:r>
            <a:r>
              <a:rPr lang="en" sz="1150">
                <a:solidFill>
                  <a:srgbClr val="FF0000"/>
                </a:solidFill>
                <a:highlight>
                  <a:schemeClr val="lt1"/>
                </a:highlight>
              </a:rPr>
              <a:t>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Career momentum</a:t>
            </a:r>
            <a:r>
              <a:rPr lang="en" sz="1150">
                <a:solidFill>
                  <a:srgbClr val="FF0000"/>
                </a:solidFill>
                <a:highlight>
                  <a:schemeClr val="lt1"/>
                </a:highlight>
              </a:rPr>
              <a:t> before and after viral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Summary </a:t>
            </a:r>
            <a:r>
              <a:rPr lang="en" sz="1150">
                <a:solidFill>
                  <a:srgbClr val="FF0000"/>
                </a:solidFill>
                <a:highlight>
                  <a:schemeClr val="lt1"/>
                </a:highlight>
              </a:rPr>
              <a:t>of observations and findings</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Artist Career Overview/Analysis - Tyla </a:t>
            </a:r>
            <a:r>
              <a:rPr b="1" lang="en" sz="1200">
                <a:solidFill>
                  <a:srgbClr val="FF0000"/>
                </a:solidFill>
                <a:latin typeface="Roboto"/>
                <a:ea typeface="Roboto"/>
                <a:cs typeface="Roboto"/>
                <a:sym typeface="Roboto"/>
              </a:rPr>
              <a:t>(Ezra)</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Music </a:t>
            </a:r>
            <a:r>
              <a:rPr b="1" lang="en" sz="1150">
                <a:solidFill>
                  <a:srgbClr val="FF0000"/>
                </a:solidFill>
                <a:highlight>
                  <a:schemeClr val="lt1"/>
                </a:highlight>
              </a:rPr>
              <a:t>history </a:t>
            </a:r>
            <a:r>
              <a:rPr lang="en" sz="1150">
                <a:solidFill>
                  <a:srgbClr val="FF0000"/>
                </a:solidFill>
                <a:highlight>
                  <a:schemeClr val="lt1"/>
                </a:highlight>
              </a:rPr>
              <a:t>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Fan growth </a:t>
            </a:r>
            <a:r>
              <a:rPr lang="en" sz="1150">
                <a:solidFill>
                  <a:srgbClr val="FF0000"/>
                </a:solidFill>
                <a:highlight>
                  <a:schemeClr val="lt1"/>
                </a:highlight>
              </a:rPr>
              <a:t>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Career momentum</a:t>
            </a:r>
            <a:r>
              <a:rPr lang="en" sz="1150">
                <a:solidFill>
                  <a:srgbClr val="FF0000"/>
                </a:solidFill>
                <a:highlight>
                  <a:schemeClr val="lt1"/>
                </a:highlight>
              </a:rPr>
              <a:t> before and after viral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Summary </a:t>
            </a:r>
            <a:r>
              <a:rPr lang="en" sz="1150">
                <a:solidFill>
                  <a:srgbClr val="FF0000"/>
                </a:solidFill>
                <a:highlight>
                  <a:schemeClr val="lt1"/>
                </a:highlight>
              </a:rPr>
              <a:t>of observations and findings</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br>
              <a:rPr lang="en" sz="1150">
                <a:solidFill>
                  <a:srgbClr val="FF0000"/>
                </a:solidFill>
                <a:highlight>
                  <a:schemeClr val="lt1"/>
                </a:highlight>
              </a:rPr>
            </a:br>
            <a:r>
              <a:rPr lang="en" sz="1150">
                <a:solidFill>
                  <a:srgbClr val="FF0000"/>
                </a:solidFill>
                <a:highlight>
                  <a:schemeClr val="lt1"/>
                </a:highlight>
              </a:rPr>
              <a:t>Artist Career Overview/Analysis - Lisa Loeb </a:t>
            </a:r>
            <a:r>
              <a:rPr b="1" lang="en" sz="1150">
                <a:solidFill>
                  <a:srgbClr val="FF0000"/>
                </a:solidFill>
                <a:highlight>
                  <a:schemeClr val="lt1"/>
                </a:highlight>
              </a:rPr>
              <a:t>(Alisha)</a:t>
            </a:r>
            <a:br>
              <a:rPr lang="en" sz="1150">
                <a:solidFill>
                  <a:srgbClr val="FF0000"/>
                </a:solidFill>
                <a:highlight>
                  <a:schemeClr val="lt1"/>
                </a:highlight>
              </a:rPr>
            </a:br>
            <a:r>
              <a:rPr lang="en" sz="1150">
                <a:solidFill>
                  <a:srgbClr val="FF0000"/>
                </a:solidFill>
                <a:highlight>
                  <a:schemeClr val="lt1"/>
                </a:highlight>
              </a:rPr>
              <a:t>Music </a:t>
            </a:r>
            <a:r>
              <a:rPr b="1" lang="en" sz="1150">
                <a:solidFill>
                  <a:srgbClr val="FF0000"/>
                </a:solidFill>
                <a:highlight>
                  <a:schemeClr val="lt1"/>
                </a:highlight>
              </a:rPr>
              <a:t>history </a:t>
            </a:r>
            <a:r>
              <a:rPr lang="en" sz="1150">
                <a:solidFill>
                  <a:srgbClr val="FF0000"/>
                </a:solidFill>
                <a:highlight>
                  <a:schemeClr val="lt1"/>
                </a:highlight>
              </a:rPr>
              <a:t>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Fan growth </a:t>
            </a:r>
            <a:r>
              <a:rPr lang="en" sz="1150">
                <a:solidFill>
                  <a:srgbClr val="FF0000"/>
                </a:solidFill>
                <a:highlight>
                  <a:schemeClr val="lt1"/>
                </a:highlight>
              </a:rPr>
              <a:t>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Career momentum</a:t>
            </a:r>
            <a:r>
              <a:rPr lang="en" sz="1150">
                <a:solidFill>
                  <a:srgbClr val="FF0000"/>
                </a:solidFill>
                <a:highlight>
                  <a:schemeClr val="lt1"/>
                </a:highlight>
              </a:rPr>
              <a:t> before and after viral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Summary </a:t>
            </a:r>
            <a:r>
              <a:rPr lang="en" sz="1150">
                <a:solidFill>
                  <a:srgbClr val="FF0000"/>
                </a:solidFill>
                <a:highlight>
                  <a:schemeClr val="lt1"/>
                </a:highlight>
              </a:rPr>
              <a:t>of observations and findings</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Conclusion </a:t>
            </a:r>
            <a:r>
              <a:rPr b="1" lang="en" sz="1200">
                <a:solidFill>
                  <a:srgbClr val="FF0000"/>
                </a:solidFill>
                <a:latin typeface="Roboto"/>
                <a:ea typeface="Roboto"/>
                <a:cs typeface="Roboto"/>
                <a:sym typeface="Roboto"/>
              </a:rPr>
              <a:t>(Xiwu)</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Recap of project goals and achievements </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Final thoughts and takeaways from the analysis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ddb975f04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ddb975f04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project aims to analyze the career trajectories of three artists: Tyla Laura Seethal, Paul Russell, and Lisa Loeb, by examining their streaming and social media activities from 2022 to 2024. Utilizing data provided by Chartmetric, we aim to uncover patterns and correlations that highlight the impact of these activities on their overall music career success. Tyla and Paul experienced significant boosts in their careers due to viral hits and have since released additional hits, while Lisa Loeb, having sustained a long career since her pre-social media era hit, provides a contrast in adapting to the evolving digital landscape. Our goal is to determine whether these artists are on the path to long-term success or if they risk being "one-hit wonders."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7073e10f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7073e10f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db975f0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db975f0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304800" lvl="0" marL="457200" rtl="0" algn="l">
              <a:lnSpc>
                <a:spcPct val="115000"/>
              </a:lnSpc>
              <a:spcBef>
                <a:spcPts val="210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Inflection Point and Pre-Release Strategy:</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An inflection point in streaming and social media engagement occurs shortly before the song is released. This spike is likely due to pre-release promotional activities.</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artist shared his song on TikTok prior to its official release, leveraging the platform's viral potential to boost early engagement and create anticipation.</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Post-Q1 2024 Plateau:</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After Q1 2024, there is a noticeable plateau in engagement across all platforms. This suggests that while the initial momentum from the release drives significant engagement, sustaining that momentum over the long term proves challenging.</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CPP Rank Stability:</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According to the CPP Rank (Appendix 1), the artist's ranking remains steady after the viral hit, with only a slight decrease observed in May 2024. This indicates that while the viral success helped maintain a higher baseline of popularity, the initial peak was not fully sustained.</a:t>
            </a:r>
            <a:endParaRPr sz="1200">
              <a:solidFill>
                <a:srgbClr val="ECECEC"/>
              </a:solidFill>
              <a:highlight>
                <a:srgbClr val="212121"/>
              </a:highlight>
              <a:latin typeface="Roboto"/>
              <a:ea typeface="Roboto"/>
              <a:cs typeface="Roboto"/>
              <a:sym typeface="Roboto"/>
            </a:endParaRPr>
          </a:p>
          <a:p>
            <a:pPr indent="0" lvl="0" marL="0" rtl="0" algn="l">
              <a:spcBef>
                <a:spcPts val="3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c66218a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c66218a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lnSpc>
                <a:spcPct val="160000"/>
              </a:lnSpc>
              <a:spcBef>
                <a:spcPts val="1400"/>
              </a:spcBef>
              <a:spcAft>
                <a:spcPts val="0"/>
              </a:spcAft>
              <a:buNone/>
            </a:pPr>
            <a:r>
              <a:rPr b="1" lang="en" sz="1650">
                <a:solidFill>
                  <a:srgbClr val="ECECEC"/>
                </a:solidFill>
                <a:highlight>
                  <a:srgbClr val="212121"/>
                </a:highlight>
                <a:latin typeface="Roboto"/>
                <a:ea typeface="Roboto"/>
                <a:cs typeface="Roboto"/>
                <a:sym typeface="Roboto"/>
              </a:rPr>
              <a:t>Interpretation:</a:t>
            </a:r>
            <a:endParaRPr b="1" sz="1650">
              <a:solidFill>
                <a:srgbClr val="ECECEC"/>
              </a:solidFill>
              <a:highlight>
                <a:srgbClr val="212121"/>
              </a:highlight>
              <a:latin typeface="Roboto"/>
              <a:ea typeface="Roboto"/>
              <a:cs typeface="Roboto"/>
              <a:sym typeface="Roboto"/>
            </a:endParaRPr>
          </a:p>
          <a:p>
            <a:pPr indent="-304800" lvl="0" marL="457200" rtl="0" algn="l">
              <a:lnSpc>
                <a:spcPct val="115000"/>
              </a:lnSpc>
              <a:spcBef>
                <a:spcPts val="60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Pre-Release Period (May 2023 - July 2023):</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momentum score is relatively high initially but begins to decline leading up to the release of 'Water' in July 2023.</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stage score increases significantly until just before the release, indicating perhaps a buildup in anticipation or promotional activities.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Post-Release Period (July 2023 - January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After the release in mid-July, both the momentum and stage scores drop sharply. The momentum score recovers slowly, while the stage score remains low until January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This period could indicate initial disappointment or less traction gained post-release.</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Recovery and New Activity (January 2024 - March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momentum score increases significantly from January to March 2024, suggesting renewed interest or successful activities.</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stage score also rises during this period, indicating new stages of career activity or performances.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Decline and Stabilization (March 2024 - May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After peaking in March 2024, both scores drop, with the stage score falling to zero and then slightly recovering, while the momentum score stabilizes at a moderate level.</a:t>
            </a:r>
            <a:endParaRPr sz="1200">
              <a:solidFill>
                <a:srgbClr val="ECECEC"/>
              </a:solidFill>
              <a:highlight>
                <a:srgbClr val="212121"/>
              </a:highlight>
              <a:latin typeface="Roboto"/>
              <a:ea typeface="Roboto"/>
              <a:cs typeface="Roboto"/>
              <a:sym typeface="Roboto"/>
            </a:endParaRPr>
          </a:p>
          <a:p>
            <a:pPr indent="0" lvl="0" marL="0" rtl="0" algn="l">
              <a:lnSpc>
                <a:spcPct val="160000"/>
              </a:lnSpc>
              <a:spcBef>
                <a:spcPts val="3600"/>
              </a:spcBef>
              <a:spcAft>
                <a:spcPts val="0"/>
              </a:spcAft>
              <a:buNone/>
            </a:pPr>
            <a:r>
              <a:rPr b="1" lang="en" sz="1650">
                <a:solidFill>
                  <a:srgbClr val="ECECEC"/>
                </a:solidFill>
                <a:highlight>
                  <a:srgbClr val="212121"/>
                </a:highlight>
                <a:latin typeface="Roboto"/>
                <a:ea typeface="Roboto"/>
                <a:cs typeface="Roboto"/>
                <a:sym typeface="Roboto"/>
              </a:rPr>
              <a:t>Conclusion:</a:t>
            </a:r>
            <a:endParaRPr b="1" sz="1650">
              <a:solidFill>
                <a:srgbClr val="ECECEC"/>
              </a:solidFill>
              <a:highlight>
                <a:srgbClr val="212121"/>
              </a:highlight>
              <a:latin typeface="Roboto"/>
              <a:ea typeface="Roboto"/>
              <a:cs typeface="Roboto"/>
              <a:sym typeface="Roboto"/>
            </a:endParaRPr>
          </a:p>
          <a:p>
            <a:pPr indent="0" lvl="0" marL="0" rtl="0" algn="l">
              <a:lnSpc>
                <a:spcPct val="115000"/>
              </a:lnSpc>
              <a:spcBef>
                <a:spcPts val="400"/>
              </a:spcBef>
              <a:spcAft>
                <a:spcPts val="0"/>
              </a:spcAft>
              <a:buNone/>
            </a:pPr>
            <a:r>
              <a:rPr lang="en" sz="1200">
                <a:solidFill>
                  <a:srgbClr val="ECECEC"/>
                </a:solidFill>
                <a:highlight>
                  <a:srgbClr val="212121"/>
                </a:highlight>
                <a:latin typeface="Roboto"/>
                <a:ea typeface="Roboto"/>
                <a:cs typeface="Roboto"/>
                <a:sym typeface="Roboto"/>
              </a:rPr>
              <a:t>The graph indicates significant fluctuations in Tyla Water's career momentum, with key periods of decline post-release and recovery in early 2024. The release of 'Water' seems to have caused an initial drop in both scores, followed by a period of recovery and renewed activity in early 2024.</a:t>
            </a:r>
            <a:endParaRPr sz="1200">
              <a:solidFill>
                <a:srgbClr val="ECECEC"/>
              </a:solidFill>
              <a:highlight>
                <a:srgbClr val="212121"/>
              </a:highlight>
              <a:latin typeface="Roboto"/>
              <a:ea typeface="Roboto"/>
              <a:cs typeface="Roboto"/>
              <a:sym typeface="Roboto"/>
            </a:endParaRPr>
          </a:p>
          <a:p>
            <a:pPr indent="-301625" lvl="0" marL="457200" rtl="0" algn="l">
              <a:spcBef>
                <a:spcPts val="0"/>
              </a:spcBef>
              <a:spcAft>
                <a:spcPts val="0"/>
              </a:spcAft>
              <a:buClr>
                <a:srgbClr val="1C2B33"/>
              </a:buClr>
              <a:buSzPts val="115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13895ffc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713895ffc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ff77c0b1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ff77c0b1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rPr lang="en"/>
              <a:t>Conclusion on Viral Hits: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Viral hits can act as catalysts for rapid success, significantly boosting an artist's profile and engagement metrics in the short term.</a:t>
            </a:r>
            <a:endParaRPr/>
          </a:p>
          <a:p>
            <a:pPr indent="0" lvl="0" marL="0" rtl="0" algn="l">
              <a:spcBef>
                <a:spcPts val="0"/>
              </a:spcBef>
              <a:spcAft>
                <a:spcPts val="0"/>
              </a:spcAft>
              <a:buNone/>
            </a:pPr>
            <a:r>
              <a:rPr lang="en"/>
              <a:t>However, the data suggests that plateaus or downward trends are more likely following the initial viral success. Sustaining high levels of engagement requires ongoing effort and potentially new strategies to maintain audience interest.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c66218a9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dc66218a9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0" y="1662450"/>
            <a:ext cx="4794000" cy="792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lang="en" sz="9600">
                <a:solidFill>
                  <a:schemeClr val="dk1"/>
                </a:solidFill>
                <a:latin typeface="Roboto"/>
                <a:ea typeface="Roboto"/>
                <a:cs typeface="Roboto"/>
                <a:sym typeface="Roboto"/>
              </a:rPr>
              <a:t>Artist Career Momentum Analysis</a:t>
            </a:r>
            <a:endParaRPr sz="96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i="1" lang="en" sz="5200">
                <a:solidFill>
                  <a:schemeClr val="dk1"/>
                </a:solidFill>
                <a:latin typeface="Roboto"/>
                <a:ea typeface="Roboto"/>
                <a:cs typeface="Roboto"/>
                <a:sym typeface="Roboto"/>
              </a:rPr>
              <a:t>Uncovering the Trajectory of Success in the Music Industry</a:t>
            </a:r>
            <a:endParaRPr i="1"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lang="en" sz="5200">
                <a:solidFill>
                  <a:schemeClr val="dk1"/>
                </a:solidFill>
                <a:latin typeface="Roboto"/>
                <a:ea typeface="Roboto"/>
                <a:cs typeface="Roboto"/>
                <a:sym typeface="Roboto"/>
              </a:rPr>
              <a:t>Tyla, Paul Russell &amp; Lisa Loeb: A Comparative Study</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44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i="1" lang="en" sz="4400">
                <a:solidFill>
                  <a:schemeClr val="dk1"/>
                </a:solidFill>
                <a:latin typeface="Roboto"/>
                <a:ea typeface="Roboto"/>
                <a:cs typeface="Roboto"/>
                <a:sym typeface="Roboto"/>
              </a:rPr>
              <a:t>Presented by: </a:t>
            </a:r>
            <a:r>
              <a:rPr i="1" lang="en" sz="4400">
                <a:solidFill>
                  <a:schemeClr val="dk1"/>
                </a:solidFill>
                <a:latin typeface="Roboto"/>
                <a:ea typeface="Roboto"/>
                <a:cs typeface="Roboto"/>
                <a:sym typeface="Roboto"/>
              </a:rPr>
              <a:t>Project #1 Team 7</a:t>
            </a:r>
            <a:endParaRPr i="1" sz="44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i="1" lang="en" sz="4400">
                <a:solidFill>
                  <a:schemeClr val="dk1"/>
                </a:solidFill>
                <a:latin typeface="Roboto"/>
                <a:ea typeface="Roboto"/>
                <a:cs typeface="Roboto"/>
                <a:sym typeface="Roboto"/>
              </a:rPr>
              <a:t>Date: May 2024</a:t>
            </a:r>
            <a:endParaRPr i="1" sz="44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None/>
            </a:pPr>
            <a:r>
              <a:t/>
            </a:r>
            <a:endParaRPr sz="5200">
              <a:solidFill>
                <a:schemeClr val="dk1"/>
              </a:solidFill>
              <a:latin typeface="Roboto"/>
              <a:ea typeface="Roboto"/>
              <a:cs typeface="Roboto"/>
              <a:sym typeface="Roboto"/>
            </a:endParaRPr>
          </a:p>
        </p:txBody>
      </p:sp>
      <p:pic>
        <p:nvPicPr>
          <p:cNvPr id="55" name="Google Shape;55;p13"/>
          <p:cNvPicPr preferRelativeResize="0"/>
          <p:nvPr/>
        </p:nvPicPr>
        <p:blipFill rotWithShape="1">
          <a:blip r:embed="rId3">
            <a:alphaModFix amt="5000"/>
          </a:blip>
          <a:srcRect b="0" l="-28099" r="28100" t="0"/>
          <a:stretch/>
        </p:blipFill>
        <p:spPr>
          <a:xfrm>
            <a:off x="-2914650" y="44037"/>
            <a:ext cx="10315725" cy="10315725"/>
          </a:xfrm>
          <a:prstGeom prst="rect">
            <a:avLst/>
          </a:prstGeom>
          <a:noFill/>
          <a:ln>
            <a:noFill/>
          </a:ln>
          <a:effectLst>
            <a:outerShdw blurRad="942975" rotWithShape="0" algn="bl" dir="5580000" dist="438150">
              <a:schemeClr val="lt2">
                <a:alpha val="4000"/>
              </a:schemeClr>
            </a:outerShdw>
          </a:effectLst>
        </p:spPr>
      </p:pic>
      <p:pic>
        <p:nvPicPr>
          <p:cNvPr id="56" name="Google Shape;56;p13"/>
          <p:cNvPicPr preferRelativeResize="0"/>
          <p:nvPr/>
        </p:nvPicPr>
        <p:blipFill rotWithShape="1">
          <a:blip r:embed="rId4">
            <a:alphaModFix/>
          </a:blip>
          <a:srcRect b="30296" l="5549" r="5379" t="31522"/>
          <a:stretch/>
        </p:blipFill>
        <p:spPr>
          <a:xfrm>
            <a:off x="2416425" y="4290563"/>
            <a:ext cx="2545150" cy="610975"/>
          </a:xfrm>
          <a:prstGeom prst="rect">
            <a:avLst/>
          </a:prstGeom>
          <a:noFill/>
          <a:ln>
            <a:noFill/>
          </a:ln>
        </p:spPr>
      </p:pic>
      <p:pic>
        <p:nvPicPr>
          <p:cNvPr id="57" name="Google Shape;57;p13"/>
          <p:cNvPicPr preferRelativeResize="0"/>
          <p:nvPr/>
        </p:nvPicPr>
        <p:blipFill rotWithShape="1">
          <a:blip r:embed="rId5">
            <a:alphaModFix/>
          </a:blip>
          <a:srcRect b="0" l="16088" r="12406" t="0"/>
          <a:stretch/>
        </p:blipFill>
        <p:spPr>
          <a:xfrm>
            <a:off x="109825" y="4224500"/>
            <a:ext cx="2231101" cy="743100"/>
          </a:xfrm>
          <a:prstGeom prst="rect">
            <a:avLst/>
          </a:prstGeom>
          <a:noFill/>
          <a:ln>
            <a:noFill/>
          </a:ln>
        </p:spPr>
      </p:pic>
      <p:sp>
        <p:nvSpPr>
          <p:cNvPr id="58" name="Google Shape;58;p13"/>
          <p:cNvSpPr txBox="1"/>
          <p:nvPr/>
        </p:nvSpPr>
        <p:spPr>
          <a:xfrm>
            <a:off x="6648350" y="4742550"/>
            <a:ext cx="25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rPr>
              <a:t>Alisha Outridge, Angel Alcantara, D. James Prince, Ezra Timmons, Nico Contreras, and Xiwu Dai</a:t>
            </a:r>
            <a:endParaRPr sz="7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332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t>Paul Russell  - CPP Ranking</a:t>
            </a:r>
            <a:endParaRPr/>
          </a:p>
        </p:txBody>
      </p:sp>
      <p:pic>
        <p:nvPicPr>
          <p:cNvPr id="126" name="Google Shape;126;p22"/>
          <p:cNvPicPr preferRelativeResize="0"/>
          <p:nvPr/>
        </p:nvPicPr>
        <p:blipFill>
          <a:blip r:embed="rId3">
            <a:alphaModFix/>
          </a:blip>
          <a:stretch>
            <a:fillRect/>
          </a:stretch>
        </p:blipFill>
        <p:spPr>
          <a:xfrm>
            <a:off x="1126338" y="904725"/>
            <a:ext cx="6891314" cy="3933975"/>
          </a:xfrm>
          <a:prstGeom prst="rect">
            <a:avLst/>
          </a:prstGeom>
          <a:noFill/>
          <a:ln>
            <a:noFill/>
          </a:ln>
        </p:spPr>
      </p:pic>
      <p:sp>
        <p:nvSpPr>
          <p:cNvPr id="127" name="Google Shape;127;p22"/>
          <p:cNvSpPr txBox="1"/>
          <p:nvPr/>
        </p:nvSpPr>
        <p:spPr>
          <a:xfrm>
            <a:off x="4852700" y="3660650"/>
            <a:ext cx="29070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(The lower the CPP rank, the better it is.)</a:t>
            </a:r>
            <a:endParaRPr sz="11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44975" y="339600"/>
            <a:ext cx="8520600" cy="55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lang="en" sz="2400">
                <a:solidFill>
                  <a:srgbClr val="1C2B33"/>
                </a:solidFill>
                <a:highlight>
                  <a:srgbClr val="FFFFFF"/>
                </a:highlight>
              </a:rPr>
              <a:t>Agenda</a:t>
            </a:r>
            <a:endParaRPr sz="2400"/>
          </a:p>
        </p:txBody>
      </p:sp>
      <p:sp>
        <p:nvSpPr>
          <p:cNvPr id="64" name="Google Shape;64;p14"/>
          <p:cNvSpPr txBox="1"/>
          <p:nvPr>
            <p:ph idx="1" type="body"/>
          </p:nvPr>
        </p:nvSpPr>
        <p:spPr>
          <a:xfrm>
            <a:off x="311700" y="1152475"/>
            <a:ext cx="4260300" cy="3609900"/>
          </a:xfrm>
          <a:prstGeom prst="rect">
            <a:avLst/>
          </a:prstGeom>
        </p:spPr>
        <p:txBody>
          <a:bodyPr anchorCtr="0" anchor="t" bIns="91425" lIns="91425" spcFirstLastPara="1" rIns="91425" wrap="square" tIns="91425">
            <a:normAutofit/>
          </a:bodyPr>
          <a:lstStyle/>
          <a:p>
            <a:pPr indent="-298450" lvl="0" marL="457200" rtl="0" algn="l">
              <a:lnSpc>
                <a:spcPct val="100000"/>
              </a:lnSpc>
              <a:spcBef>
                <a:spcPts val="0"/>
              </a:spcBef>
              <a:spcAft>
                <a:spcPts val="0"/>
              </a:spcAft>
              <a:buClr>
                <a:schemeClr val="dk1"/>
              </a:buClr>
              <a:buSzPts val="1100"/>
              <a:buChar char="●"/>
            </a:pPr>
            <a:r>
              <a:rPr lang="en" sz="1100">
                <a:solidFill>
                  <a:schemeClr val="dk1"/>
                </a:solidFill>
                <a:latin typeface="Roboto"/>
                <a:ea typeface="Roboto"/>
                <a:cs typeface="Roboto"/>
                <a:sym typeface="Roboto"/>
              </a:rPr>
              <a:t>Summary</a:t>
            </a:r>
            <a:endParaRPr sz="1100">
              <a:solidFill>
                <a:schemeClr val="dk1"/>
              </a:solidFill>
              <a:latin typeface="Roboto"/>
              <a:ea typeface="Roboto"/>
              <a:cs typeface="Roboto"/>
              <a:sym typeface="Roboto"/>
            </a:endParaRPr>
          </a:p>
          <a:p>
            <a:pPr indent="0" lvl="0" marL="457200" rtl="0" algn="l">
              <a:lnSpc>
                <a:spcPct val="100000"/>
              </a:lnSpc>
              <a:spcBef>
                <a:spcPts val="0"/>
              </a:spcBef>
              <a:spcAft>
                <a:spcPts val="0"/>
              </a:spcAft>
              <a:buNone/>
            </a:pPr>
            <a:r>
              <a:t/>
            </a:r>
            <a:endParaRPr sz="1100">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Approach and Methodology </a:t>
            </a:r>
            <a:r>
              <a:rPr lang="en" sz="1100">
                <a:solidFill>
                  <a:schemeClr val="dk1"/>
                </a:solidFill>
                <a:latin typeface="Roboto"/>
                <a:ea typeface="Roboto"/>
                <a:cs typeface="Roboto"/>
                <a:sym typeface="Roboto"/>
              </a:rPr>
              <a:t> </a:t>
            </a:r>
            <a:endParaRPr sz="11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100">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Artist Career Overview/Analysis - Paul Russell </a:t>
            </a:r>
            <a:endParaRPr sz="1100">
              <a:solidFill>
                <a:schemeClr val="dk1"/>
              </a:solidFill>
              <a:latin typeface="Roboto"/>
              <a:ea typeface="Roboto"/>
              <a:cs typeface="Roboto"/>
              <a:sym typeface="Roboto"/>
            </a:endParaRPr>
          </a:p>
          <a:p>
            <a:pPr indent="0" lvl="0" marL="457200" rtl="0" algn="l">
              <a:lnSpc>
                <a:spcPct val="100000"/>
              </a:lnSpc>
              <a:spcBef>
                <a:spcPts val="0"/>
              </a:spcBef>
              <a:spcAft>
                <a:spcPts val="0"/>
              </a:spcAft>
              <a:buNone/>
            </a:pPr>
            <a:r>
              <a:t/>
            </a:r>
            <a:endParaRPr sz="1100">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Artist Career Overview/Analysis</a:t>
            </a:r>
            <a:r>
              <a:rPr lang="en" sz="1100">
                <a:solidFill>
                  <a:schemeClr val="dk1"/>
                </a:solidFill>
                <a:latin typeface="Roboto"/>
                <a:ea typeface="Roboto"/>
                <a:cs typeface="Roboto"/>
                <a:sym typeface="Roboto"/>
              </a:rPr>
              <a:t> - Tyla </a:t>
            </a:r>
            <a:endParaRPr sz="1100">
              <a:solidFill>
                <a:schemeClr val="dk1"/>
              </a:solidFill>
              <a:latin typeface="Roboto"/>
              <a:ea typeface="Roboto"/>
              <a:cs typeface="Roboto"/>
              <a:sym typeface="Roboto"/>
            </a:endParaRPr>
          </a:p>
          <a:p>
            <a:pPr indent="0" lvl="0" marL="457200" rtl="0" algn="l">
              <a:lnSpc>
                <a:spcPct val="100000"/>
              </a:lnSpc>
              <a:spcBef>
                <a:spcPts val="0"/>
              </a:spcBef>
              <a:spcAft>
                <a:spcPts val="0"/>
              </a:spcAft>
              <a:buNone/>
            </a:pPr>
            <a:r>
              <a:t/>
            </a:r>
            <a:endParaRPr sz="1100">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Artist Career Overview/Analysis - Lisa Loeb </a:t>
            </a:r>
            <a:br>
              <a:rPr lang="en" sz="1100">
                <a:solidFill>
                  <a:schemeClr val="dk1"/>
                </a:solidFill>
                <a:latin typeface="Roboto"/>
                <a:ea typeface="Roboto"/>
                <a:cs typeface="Roboto"/>
                <a:sym typeface="Roboto"/>
              </a:rPr>
            </a:br>
            <a:endParaRPr sz="1100">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Conclusion</a:t>
            </a:r>
            <a:endParaRPr sz="1100">
              <a:solidFill>
                <a:schemeClr val="dk1"/>
              </a:solidFill>
              <a:latin typeface="Roboto"/>
              <a:ea typeface="Roboto"/>
              <a:cs typeface="Roboto"/>
              <a:sym typeface="Roboto"/>
            </a:endParaRPr>
          </a:p>
        </p:txBody>
      </p:sp>
      <p:pic>
        <p:nvPicPr>
          <p:cNvPr id="65" name="Google Shape;65;p14"/>
          <p:cNvPicPr preferRelativeResize="0"/>
          <p:nvPr/>
        </p:nvPicPr>
        <p:blipFill>
          <a:blip r:embed="rId3">
            <a:alphaModFix/>
          </a:blip>
          <a:stretch>
            <a:fillRect/>
          </a:stretch>
        </p:blipFill>
        <p:spPr>
          <a:xfrm>
            <a:off x="4651375" y="1285100"/>
            <a:ext cx="4260300" cy="27290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1C2B33"/>
                </a:solidFill>
                <a:highlight>
                  <a:srgbClr val="FFFFFF"/>
                </a:highlight>
              </a:rPr>
              <a:t>Summary: Analyzing artist career momentum using Chartmetric API</a:t>
            </a:r>
            <a:endParaRPr sz="1800">
              <a:solidFill>
                <a:srgbClr val="1C2B33"/>
              </a:solidFill>
              <a:highlight>
                <a:srgbClr val="FFFFFF"/>
              </a:highlight>
            </a:endParaRPr>
          </a:p>
          <a:p>
            <a:pPr indent="0" lvl="0" marL="0" rtl="0" algn="l">
              <a:lnSpc>
                <a:spcPct val="115000"/>
              </a:lnSpc>
              <a:spcBef>
                <a:spcPts val="1200"/>
              </a:spcBef>
              <a:spcAft>
                <a:spcPts val="1200"/>
              </a:spcAft>
              <a:buNone/>
            </a:pPr>
            <a:r>
              <a:t/>
            </a:r>
            <a:endParaRPr sz="1800">
              <a:solidFill>
                <a:srgbClr val="1C2B33"/>
              </a:solidFill>
              <a:highlight>
                <a:srgbClr val="FFFFFF"/>
              </a:highlight>
            </a:endParaRPr>
          </a:p>
        </p:txBody>
      </p:sp>
      <p:sp>
        <p:nvSpPr>
          <p:cNvPr id="71" name="Google Shape;71;p15"/>
          <p:cNvSpPr txBox="1"/>
          <p:nvPr>
            <p:ph idx="1" type="body"/>
          </p:nvPr>
        </p:nvSpPr>
        <p:spPr>
          <a:xfrm>
            <a:off x="311700" y="1051331"/>
            <a:ext cx="4260300" cy="382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rgbClr val="0D0D0D"/>
                </a:solidFill>
                <a:highlight>
                  <a:schemeClr val="lt1"/>
                </a:highlight>
                <a:latin typeface="Roboto"/>
                <a:ea typeface="Roboto"/>
                <a:cs typeface="Roboto"/>
                <a:sym typeface="Roboto"/>
              </a:rPr>
              <a:t>Our Project is focused on analyzing the </a:t>
            </a:r>
            <a:r>
              <a:rPr b="1" lang="en" sz="1100">
                <a:solidFill>
                  <a:srgbClr val="0D0D0D"/>
                </a:solidFill>
                <a:highlight>
                  <a:schemeClr val="lt1"/>
                </a:highlight>
                <a:latin typeface="Roboto"/>
                <a:ea typeface="Roboto"/>
                <a:cs typeface="Roboto"/>
                <a:sym typeface="Roboto"/>
              </a:rPr>
              <a:t>career trajectories</a:t>
            </a:r>
            <a:r>
              <a:rPr lang="en" sz="1100">
                <a:solidFill>
                  <a:srgbClr val="0D0D0D"/>
                </a:solidFill>
                <a:highlight>
                  <a:schemeClr val="lt1"/>
                </a:highlight>
                <a:latin typeface="Roboto"/>
                <a:ea typeface="Roboto"/>
                <a:cs typeface="Roboto"/>
                <a:sym typeface="Roboto"/>
              </a:rPr>
              <a:t> of three viral artists, Tyla, Paul Russell and Lisa Loeb, particularly how their </a:t>
            </a:r>
            <a:r>
              <a:rPr b="1" lang="en" sz="1100">
                <a:solidFill>
                  <a:srgbClr val="0D0D0D"/>
                </a:solidFill>
                <a:highlight>
                  <a:schemeClr val="lt1"/>
                </a:highlight>
                <a:latin typeface="Roboto"/>
                <a:ea typeface="Roboto"/>
                <a:cs typeface="Roboto"/>
                <a:sym typeface="Roboto"/>
              </a:rPr>
              <a:t>streaming and social media activities align</a:t>
            </a:r>
            <a:r>
              <a:rPr lang="en" sz="1100">
                <a:solidFill>
                  <a:srgbClr val="0D0D0D"/>
                </a:solidFill>
                <a:highlight>
                  <a:schemeClr val="lt1"/>
                </a:highlight>
                <a:latin typeface="Roboto"/>
                <a:ea typeface="Roboto"/>
                <a:cs typeface="Roboto"/>
                <a:sym typeface="Roboto"/>
              </a:rPr>
              <a:t> with their overall music career success from 2022 to 2024. </a:t>
            </a:r>
            <a:br>
              <a:rPr lang="en" sz="1100">
                <a:solidFill>
                  <a:srgbClr val="0D0D0D"/>
                </a:solidFill>
                <a:highlight>
                  <a:schemeClr val="lt1"/>
                </a:highlight>
                <a:latin typeface="Roboto"/>
                <a:ea typeface="Roboto"/>
                <a:cs typeface="Roboto"/>
                <a:sym typeface="Roboto"/>
              </a:rPr>
            </a:br>
            <a:br>
              <a:rPr lang="en" sz="1100">
                <a:solidFill>
                  <a:srgbClr val="0D0D0D"/>
                </a:solidFill>
                <a:highlight>
                  <a:schemeClr val="lt1"/>
                </a:highlight>
                <a:latin typeface="Roboto"/>
                <a:ea typeface="Roboto"/>
                <a:cs typeface="Roboto"/>
                <a:sym typeface="Roboto"/>
              </a:rPr>
            </a:br>
            <a:r>
              <a:rPr lang="en" sz="1100">
                <a:solidFill>
                  <a:srgbClr val="0D0D0D"/>
                </a:solidFill>
                <a:highlight>
                  <a:schemeClr val="lt1"/>
                </a:highlight>
                <a:latin typeface="Roboto"/>
                <a:ea typeface="Roboto"/>
                <a:cs typeface="Roboto"/>
                <a:sym typeface="Roboto"/>
              </a:rPr>
              <a:t>All of these artists had a viral big hit that propelled them into successful careers and our analysis suggests that they continue to benefit from it today. </a:t>
            </a:r>
            <a:br>
              <a:rPr lang="en" sz="1100">
                <a:solidFill>
                  <a:srgbClr val="0D0D0D"/>
                </a:solidFill>
                <a:highlight>
                  <a:schemeClr val="lt1"/>
                </a:highlight>
                <a:latin typeface="Roboto"/>
                <a:ea typeface="Roboto"/>
                <a:cs typeface="Roboto"/>
                <a:sym typeface="Roboto"/>
              </a:rPr>
            </a:br>
            <a:br>
              <a:rPr lang="en" sz="1100">
                <a:solidFill>
                  <a:srgbClr val="0D0D0D"/>
                </a:solidFill>
                <a:highlight>
                  <a:schemeClr val="lt1"/>
                </a:highlight>
                <a:latin typeface="Roboto"/>
                <a:ea typeface="Roboto"/>
                <a:cs typeface="Roboto"/>
                <a:sym typeface="Roboto"/>
              </a:rPr>
            </a:br>
            <a:r>
              <a:rPr lang="en" sz="1100">
                <a:solidFill>
                  <a:schemeClr val="dk1"/>
                </a:solidFill>
              </a:rPr>
              <a:t>Utilizing data provided by Chartmetric, we aimed to uncover patterns &amp; correlations that highlight the impact of these activities on their overall music career success. </a:t>
            </a:r>
            <a:br>
              <a:rPr lang="en" sz="1100">
                <a:solidFill>
                  <a:srgbClr val="0D0D0D"/>
                </a:solidFill>
                <a:highlight>
                  <a:schemeClr val="lt1"/>
                </a:highlight>
                <a:latin typeface="Roboto"/>
                <a:ea typeface="Roboto"/>
                <a:cs typeface="Roboto"/>
                <a:sym typeface="Roboto"/>
              </a:rPr>
            </a:br>
            <a:br>
              <a:rPr lang="en" sz="1100">
                <a:solidFill>
                  <a:srgbClr val="0D0D0D"/>
                </a:solidFill>
                <a:highlight>
                  <a:schemeClr val="lt1"/>
                </a:highlight>
                <a:latin typeface="Roboto"/>
                <a:ea typeface="Roboto"/>
                <a:cs typeface="Roboto"/>
                <a:sym typeface="Roboto"/>
              </a:rPr>
            </a:br>
            <a:endParaRPr sz="1100">
              <a:solidFill>
                <a:srgbClr val="0D0D0D"/>
              </a:solidFill>
              <a:highlight>
                <a:schemeClr val="lt1"/>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i="1" lang="en" sz="1100">
                <a:solidFill>
                  <a:srgbClr val="0D0D0D"/>
                </a:solidFill>
                <a:highlight>
                  <a:schemeClr val="lt1"/>
                </a:highlight>
                <a:latin typeface="Roboto"/>
                <a:ea typeface="Roboto"/>
                <a:cs typeface="Roboto"/>
                <a:sym typeface="Roboto"/>
              </a:rPr>
              <a:t>Research Question:</a:t>
            </a:r>
            <a:endParaRPr i="1" sz="1100">
              <a:solidFill>
                <a:srgbClr val="0D0D0D"/>
              </a:solidFill>
              <a:highlight>
                <a:schemeClr val="lt1"/>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100">
              <a:solidFill>
                <a:srgbClr val="0D0D0D"/>
              </a:solidFill>
              <a:highlight>
                <a:schemeClr val="lt1"/>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100">
                <a:solidFill>
                  <a:srgbClr val="0D0D0D"/>
                </a:solidFill>
                <a:highlight>
                  <a:schemeClr val="lt1"/>
                </a:highlight>
                <a:latin typeface="Roboto"/>
                <a:ea typeface="Roboto"/>
                <a:cs typeface="Roboto"/>
                <a:sym typeface="Roboto"/>
              </a:rPr>
              <a:t>How do Tyla, Paul Russell and Lisa Loeb’s streaming metrics (e.g., Spotify, YouTube) align with their social media presence and engagement (e.g., Instagram, Twitter, TikTok)?</a:t>
            </a:r>
            <a:endParaRPr sz="1100"/>
          </a:p>
          <a:p>
            <a:pPr indent="0" lvl="0" marL="0" marR="0" rtl="0" algn="l">
              <a:lnSpc>
                <a:spcPct val="100000"/>
              </a:lnSpc>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pic>
        <p:nvPicPr>
          <p:cNvPr id="72" name="Google Shape;72;p15"/>
          <p:cNvPicPr preferRelativeResize="0"/>
          <p:nvPr/>
        </p:nvPicPr>
        <p:blipFill>
          <a:blip r:embed="rId3">
            <a:alphaModFix/>
          </a:blip>
          <a:stretch>
            <a:fillRect/>
          </a:stretch>
        </p:blipFill>
        <p:spPr>
          <a:xfrm>
            <a:off x="4968525" y="1051393"/>
            <a:ext cx="3820977" cy="3820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400"/>
              <a:t>Approach and Methodology</a:t>
            </a:r>
            <a:endParaRPr sz="2400"/>
          </a:p>
        </p:txBody>
      </p:sp>
      <p:sp>
        <p:nvSpPr>
          <p:cNvPr id="78" name="Google Shape;78;p16"/>
          <p:cNvSpPr txBox="1"/>
          <p:nvPr>
            <p:ph idx="1" type="body"/>
          </p:nvPr>
        </p:nvSpPr>
        <p:spPr>
          <a:xfrm>
            <a:off x="53725" y="887725"/>
            <a:ext cx="4812600" cy="40365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1C2B33"/>
              </a:buClr>
              <a:buSzPts val="1100"/>
              <a:buFont typeface="Roboto"/>
              <a:buChar char="●"/>
            </a:pPr>
            <a:r>
              <a:rPr b="1" lang="en" sz="1100">
                <a:solidFill>
                  <a:srgbClr val="1C2B33"/>
                </a:solidFill>
                <a:highlight>
                  <a:srgbClr val="FFFFFF"/>
                </a:highlight>
                <a:latin typeface="Roboto"/>
                <a:ea typeface="Roboto"/>
                <a:cs typeface="Roboto"/>
                <a:sym typeface="Roboto"/>
              </a:rPr>
              <a:t>Defining Career Momentum and Fan Growth</a:t>
            </a:r>
            <a:endParaRPr b="1"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Career momentum</a:t>
            </a:r>
            <a:r>
              <a:rPr lang="en" sz="1100">
                <a:solidFill>
                  <a:srgbClr val="1C2B33"/>
                </a:solidFill>
                <a:highlight>
                  <a:srgbClr val="FFFFFF"/>
                </a:highlight>
                <a:latin typeface="Roboto"/>
                <a:ea typeface="Roboto"/>
                <a:cs typeface="Roboto"/>
                <a:sym typeface="Roboto"/>
              </a:rPr>
              <a:t>: Trajectory of an artist's success over time, including chart performance, streaming numbers, and social media engagement.</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Instagram Fan growth: </a:t>
            </a:r>
            <a:r>
              <a:rPr lang="en" sz="1100">
                <a:solidFill>
                  <a:srgbClr val="1C2B33"/>
                </a:solidFill>
                <a:highlight>
                  <a:srgbClr val="FFFFFF"/>
                </a:highlight>
                <a:latin typeface="Roboto"/>
                <a:ea typeface="Roboto"/>
                <a:cs typeface="Roboto"/>
                <a:sym typeface="Roboto"/>
              </a:rPr>
              <a:t>Increase in an artist's fan base, measured through social media followers, streaming numbers, and concert ticket sales.</a:t>
            </a:r>
            <a:endParaRPr sz="1100">
              <a:solidFill>
                <a:srgbClr val="1C2B33"/>
              </a:solidFill>
              <a:highlight>
                <a:srgbClr val="FFFFFF"/>
              </a:highlight>
              <a:latin typeface="Roboto"/>
              <a:ea typeface="Roboto"/>
              <a:cs typeface="Roboto"/>
              <a:sym typeface="Roboto"/>
            </a:endParaRPr>
          </a:p>
          <a:p>
            <a:pPr indent="0" lvl="0" marL="914400" rtl="0" algn="l">
              <a:lnSpc>
                <a:spcPct val="100000"/>
              </a:lnSpc>
              <a:spcBef>
                <a:spcPts val="100"/>
              </a:spcBef>
              <a:spcAft>
                <a:spcPts val="0"/>
              </a:spcAft>
              <a:buNone/>
            </a:pPr>
            <a:r>
              <a:t/>
            </a:r>
            <a:endParaRPr sz="1100">
              <a:solidFill>
                <a:srgbClr val="1C2B33"/>
              </a:solidFill>
              <a:highlight>
                <a:srgbClr val="FFFFFF"/>
              </a:highlight>
              <a:latin typeface="Roboto"/>
              <a:ea typeface="Roboto"/>
              <a:cs typeface="Roboto"/>
              <a:sym typeface="Roboto"/>
            </a:endParaRPr>
          </a:p>
          <a:p>
            <a:pPr indent="-298450" lvl="0" marL="457200" rtl="0" algn="l">
              <a:lnSpc>
                <a:spcPct val="100000"/>
              </a:lnSpc>
              <a:spcBef>
                <a:spcPts val="100"/>
              </a:spcBef>
              <a:spcAft>
                <a:spcPts val="0"/>
              </a:spcAft>
              <a:buClr>
                <a:srgbClr val="1C2B33"/>
              </a:buClr>
              <a:buSzPts val="1100"/>
              <a:buFont typeface="Roboto"/>
              <a:buChar char="●"/>
            </a:pPr>
            <a:r>
              <a:rPr b="1" lang="en" sz="1100">
                <a:solidFill>
                  <a:srgbClr val="1C2B33"/>
                </a:solidFill>
                <a:highlight>
                  <a:srgbClr val="FFFFFF"/>
                </a:highlight>
                <a:latin typeface="Roboto"/>
                <a:ea typeface="Roboto"/>
                <a:cs typeface="Roboto"/>
                <a:sym typeface="Roboto"/>
              </a:rPr>
              <a:t>Selecting Artists for Analysis</a:t>
            </a:r>
            <a:endParaRPr b="1"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Tyla:</a:t>
            </a:r>
            <a:r>
              <a:rPr lang="en" sz="1100">
                <a:solidFill>
                  <a:srgbClr val="1C2B33"/>
                </a:solidFill>
                <a:highlight>
                  <a:srgbClr val="FFFFFF"/>
                </a:highlight>
                <a:latin typeface="Roboto"/>
                <a:ea typeface="Roboto"/>
                <a:cs typeface="Roboto"/>
                <a:sym typeface="Roboto"/>
              </a:rPr>
              <a:t> Emerging artist with a recent viral hit, analyzing career momentum and fan growth. </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Paul Russell: </a:t>
            </a:r>
            <a:r>
              <a:rPr lang="en" sz="1100">
                <a:solidFill>
                  <a:srgbClr val="1C2B33"/>
                </a:solidFill>
                <a:highlight>
                  <a:srgbClr val="FFFFFF"/>
                </a:highlight>
                <a:latin typeface="Roboto"/>
                <a:ea typeface="Roboto"/>
                <a:cs typeface="Roboto"/>
                <a:sym typeface="Roboto"/>
              </a:rPr>
              <a:t>Established artist with a consistent track record, analyzing the evolution of career momentum and fan growth.</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chemeClr val="lt1"/>
                </a:highlight>
                <a:latin typeface="Roboto"/>
                <a:ea typeface="Roboto"/>
                <a:cs typeface="Roboto"/>
                <a:sym typeface="Roboto"/>
              </a:rPr>
              <a:t>Lisa Loeb</a:t>
            </a:r>
            <a:r>
              <a:rPr i="1" lang="en" sz="1100">
                <a:solidFill>
                  <a:srgbClr val="1C2B33"/>
                </a:solidFill>
                <a:highlight>
                  <a:schemeClr val="lt1"/>
                </a:highlight>
                <a:latin typeface="Roboto"/>
                <a:ea typeface="Roboto"/>
                <a:cs typeface="Roboto"/>
                <a:sym typeface="Roboto"/>
              </a:rPr>
              <a:t>: </a:t>
            </a:r>
            <a:r>
              <a:rPr lang="en" sz="1100">
                <a:solidFill>
                  <a:srgbClr val="1C2B33"/>
                </a:solidFill>
                <a:highlight>
                  <a:schemeClr val="lt1"/>
                </a:highlight>
                <a:latin typeface="Roboto"/>
                <a:ea typeface="Roboto"/>
                <a:cs typeface="Roboto"/>
                <a:sym typeface="Roboto"/>
              </a:rPr>
              <a:t>V</a:t>
            </a:r>
            <a:r>
              <a:rPr lang="en" sz="1100">
                <a:solidFill>
                  <a:srgbClr val="0D0D0D"/>
                </a:solidFill>
                <a:highlight>
                  <a:srgbClr val="FFFFFF"/>
                </a:highlight>
                <a:latin typeface="Roboto"/>
                <a:ea typeface="Roboto"/>
                <a:cs typeface="Roboto"/>
                <a:sym typeface="Roboto"/>
              </a:rPr>
              <a:t>eteran artist who transitioned from early fame with a pre-social viral hit to adapting successfully in today's digital music industry, maintaining relevance by diversifying into children’s music &amp; her own eyewear line.</a:t>
            </a:r>
            <a:br>
              <a:rPr lang="en" sz="1100">
                <a:solidFill>
                  <a:srgbClr val="0D0D0D"/>
                </a:solidFill>
                <a:highlight>
                  <a:srgbClr val="FFFFFF"/>
                </a:highlight>
                <a:latin typeface="Roboto"/>
                <a:ea typeface="Roboto"/>
                <a:cs typeface="Roboto"/>
                <a:sym typeface="Roboto"/>
              </a:rPr>
            </a:br>
            <a:endParaRPr sz="1100">
              <a:solidFill>
                <a:srgbClr val="1C2B33"/>
              </a:solidFill>
              <a:highlight>
                <a:srgbClr val="FFFFFF"/>
              </a:highlight>
              <a:latin typeface="Roboto"/>
              <a:ea typeface="Roboto"/>
              <a:cs typeface="Roboto"/>
              <a:sym typeface="Roboto"/>
            </a:endParaRPr>
          </a:p>
          <a:p>
            <a:pPr indent="-298450" lvl="0" marL="457200" rtl="0" algn="l">
              <a:lnSpc>
                <a:spcPct val="100000"/>
              </a:lnSpc>
              <a:spcBef>
                <a:spcPts val="100"/>
              </a:spcBef>
              <a:spcAft>
                <a:spcPts val="0"/>
              </a:spcAft>
              <a:buClr>
                <a:srgbClr val="1C2B33"/>
              </a:buClr>
              <a:buSzPts val="1100"/>
              <a:buFont typeface="Roboto"/>
              <a:buChar char="●"/>
            </a:pPr>
            <a:r>
              <a:rPr b="1" lang="en" sz="1100">
                <a:solidFill>
                  <a:srgbClr val="1C2B33"/>
                </a:solidFill>
                <a:highlight>
                  <a:srgbClr val="FFFFFF"/>
                </a:highlight>
                <a:latin typeface="Roboto"/>
                <a:ea typeface="Roboto"/>
                <a:cs typeface="Roboto"/>
                <a:sym typeface="Roboto"/>
              </a:rPr>
              <a:t>Visualizations and Storytelling Approach</a:t>
            </a:r>
            <a:endParaRPr b="1"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lang="en" sz="1100">
                <a:solidFill>
                  <a:srgbClr val="1C2B33"/>
                </a:solidFill>
                <a:highlight>
                  <a:srgbClr val="FFFFFF"/>
                </a:highlight>
                <a:latin typeface="Roboto"/>
                <a:ea typeface="Roboto"/>
                <a:cs typeface="Roboto"/>
                <a:sym typeface="Roboto"/>
              </a:rPr>
              <a:t>Combining charts, graphs, and images to visualize fan growth and career momentum.</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100"/>
              </a:spcAft>
              <a:buClr>
                <a:srgbClr val="1C2B33"/>
              </a:buClr>
              <a:buSzPts val="1100"/>
              <a:buFont typeface="Roboto"/>
              <a:buChar char="○"/>
            </a:pPr>
            <a:r>
              <a:rPr lang="en" sz="1100">
                <a:solidFill>
                  <a:srgbClr val="1C2B33"/>
                </a:solidFill>
                <a:highlight>
                  <a:srgbClr val="FFFFFF"/>
                </a:highlight>
                <a:latin typeface="Roboto"/>
                <a:ea typeface="Roboto"/>
                <a:cs typeface="Roboto"/>
                <a:sym typeface="Roboto"/>
              </a:rPr>
              <a:t>Highlighting key milestones like viral hits and album releases to illustrate trends.</a:t>
            </a:r>
            <a:endParaRPr sz="1100">
              <a:solidFill>
                <a:srgbClr val="1C2B33"/>
              </a:solidFill>
              <a:highlight>
                <a:srgbClr val="FFFFFF"/>
              </a:highlight>
              <a:latin typeface="Roboto"/>
              <a:ea typeface="Roboto"/>
              <a:cs typeface="Roboto"/>
              <a:sym typeface="Roboto"/>
            </a:endParaRPr>
          </a:p>
        </p:txBody>
      </p:sp>
      <p:pic>
        <p:nvPicPr>
          <p:cNvPr id="79" name="Google Shape;79;p16"/>
          <p:cNvPicPr preferRelativeResize="0"/>
          <p:nvPr/>
        </p:nvPicPr>
        <p:blipFill>
          <a:blip r:embed="rId3">
            <a:alphaModFix/>
          </a:blip>
          <a:stretch>
            <a:fillRect/>
          </a:stretch>
        </p:blipFill>
        <p:spPr>
          <a:xfrm>
            <a:off x="5011325" y="995487"/>
            <a:ext cx="3820976"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1066600" y="445025"/>
            <a:ext cx="46803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400"/>
              <a:t>Artist Career Overview</a:t>
            </a:r>
            <a:endParaRPr b="1" sz="2400"/>
          </a:p>
        </p:txBody>
      </p:sp>
      <p:sp>
        <p:nvSpPr>
          <p:cNvPr id="85" name="Google Shape;85;p17"/>
          <p:cNvSpPr txBox="1"/>
          <p:nvPr>
            <p:ph idx="1" type="body"/>
          </p:nvPr>
        </p:nvSpPr>
        <p:spPr>
          <a:xfrm>
            <a:off x="105450" y="1017725"/>
            <a:ext cx="5109000" cy="38556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dk1"/>
                </a:solidFill>
              </a:rPr>
              <a:t>Inflection Point and Pre-Release Strategy</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An inflection point in streaming and social media engagement occurs shortly before the song is released. This spike is likely due to pre-release promotional activities.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The artist shared his song on TikTok prior to its official release, leveraging the platform's viral potential to boost early engagement and create anticipation.</a:t>
            </a:r>
            <a:endParaRPr sz="1100">
              <a:solidFill>
                <a:schemeClr val="dk1"/>
              </a:solidFill>
            </a:endParaRPr>
          </a:p>
          <a:p>
            <a:pPr indent="0" lvl="0" marL="0" rtl="0" algn="l">
              <a:lnSpc>
                <a:spcPct val="100000"/>
              </a:lnSpc>
              <a:spcBef>
                <a:spcPts val="1200"/>
              </a:spcBef>
              <a:spcAft>
                <a:spcPts val="0"/>
              </a:spcAft>
              <a:buNone/>
            </a:pPr>
            <a:r>
              <a:rPr b="1" lang="en" sz="1100">
                <a:solidFill>
                  <a:schemeClr val="dk1"/>
                </a:solidFill>
              </a:rPr>
              <a:t>Post-Q1 2024 Plateau</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After Q1 2024, there is a noticeable plateau in engagement across all platforms. This suggests that while the initial momentum from the release drives significant engagement, sustaining that momentum over the long term proves challenging.</a:t>
            </a:r>
            <a:endParaRPr sz="1100">
              <a:solidFill>
                <a:schemeClr val="dk1"/>
              </a:solidFill>
            </a:endParaRPr>
          </a:p>
          <a:p>
            <a:pPr indent="0" lvl="0" marL="0" rtl="0" algn="l">
              <a:lnSpc>
                <a:spcPct val="100000"/>
              </a:lnSpc>
              <a:spcBef>
                <a:spcPts val="1200"/>
              </a:spcBef>
              <a:spcAft>
                <a:spcPts val="0"/>
              </a:spcAft>
              <a:buNone/>
            </a:pPr>
            <a:r>
              <a:rPr b="1" lang="en" sz="1100">
                <a:solidFill>
                  <a:schemeClr val="dk1"/>
                </a:solidFill>
              </a:rPr>
              <a:t>CPP Rank Stability</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According to the CPP Rank (Appendix 1), the artist's ranking remains steady after the viral hit, with only a slight decrease observed in May 2024. This indicates that while the viral success helped maintain a higher baseline of popularity, the initial peak was not fully sustained.</a:t>
            </a:r>
            <a:endParaRPr sz="1100">
              <a:solidFill>
                <a:schemeClr val="dk1"/>
              </a:solidFill>
            </a:endParaRPr>
          </a:p>
        </p:txBody>
      </p:sp>
      <p:pic>
        <p:nvPicPr>
          <p:cNvPr id="86" name="Google Shape;86;p17"/>
          <p:cNvPicPr preferRelativeResize="0"/>
          <p:nvPr/>
        </p:nvPicPr>
        <p:blipFill>
          <a:blip r:embed="rId3">
            <a:alphaModFix/>
          </a:blip>
          <a:stretch>
            <a:fillRect/>
          </a:stretch>
        </p:blipFill>
        <p:spPr>
          <a:xfrm>
            <a:off x="105450" y="88650"/>
            <a:ext cx="929075" cy="929075"/>
          </a:xfrm>
          <a:prstGeom prst="rect">
            <a:avLst/>
          </a:prstGeom>
          <a:noFill/>
          <a:ln>
            <a:noFill/>
          </a:ln>
        </p:spPr>
      </p:pic>
      <p:pic>
        <p:nvPicPr>
          <p:cNvPr id="87" name="Google Shape;87;p17"/>
          <p:cNvPicPr preferRelativeResize="0"/>
          <p:nvPr/>
        </p:nvPicPr>
        <p:blipFill>
          <a:blip r:embed="rId4">
            <a:alphaModFix/>
          </a:blip>
          <a:stretch>
            <a:fillRect/>
          </a:stretch>
        </p:blipFill>
        <p:spPr>
          <a:xfrm>
            <a:off x="5214550" y="445025"/>
            <a:ext cx="3813599" cy="2161551"/>
          </a:xfrm>
          <a:prstGeom prst="rect">
            <a:avLst/>
          </a:prstGeom>
          <a:noFill/>
          <a:ln>
            <a:noFill/>
          </a:ln>
        </p:spPr>
      </p:pic>
      <p:pic>
        <p:nvPicPr>
          <p:cNvPr id="88" name="Google Shape;88;p17"/>
          <p:cNvPicPr preferRelativeResize="0"/>
          <p:nvPr/>
        </p:nvPicPr>
        <p:blipFill>
          <a:blip r:embed="rId5">
            <a:alphaModFix/>
          </a:blip>
          <a:stretch>
            <a:fillRect/>
          </a:stretch>
        </p:blipFill>
        <p:spPr>
          <a:xfrm>
            <a:off x="5303925" y="2771600"/>
            <a:ext cx="3724226" cy="2110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218475" y="445025"/>
            <a:ext cx="4233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400"/>
              <a:t>Artist Career Overview</a:t>
            </a:r>
            <a:endParaRPr b="1" sz="2400"/>
          </a:p>
        </p:txBody>
      </p:sp>
      <p:sp>
        <p:nvSpPr>
          <p:cNvPr id="94" name="Google Shape;94;p18"/>
          <p:cNvSpPr txBox="1"/>
          <p:nvPr>
            <p:ph idx="1" type="body"/>
          </p:nvPr>
        </p:nvSpPr>
        <p:spPr>
          <a:xfrm>
            <a:off x="259200" y="1386300"/>
            <a:ext cx="4914600" cy="3141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b="1" lang="en" sz="1100">
                <a:solidFill>
                  <a:srgbClr val="1C2B33"/>
                </a:solidFill>
                <a:highlight>
                  <a:srgbClr val="FFFFFF"/>
                </a:highlight>
              </a:rPr>
              <a:t>Increase in Instagram Followers</a:t>
            </a:r>
            <a:endParaRPr b="1" sz="1100">
              <a:solidFill>
                <a:srgbClr val="1C2B33"/>
              </a:solidFill>
              <a:highlight>
                <a:srgbClr val="FFFFFF"/>
              </a:highlight>
            </a:endParaRPr>
          </a:p>
          <a:p>
            <a:pPr indent="0" lvl="0" marL="0" rtl="0" algn="l">
              <a:lnSpc>
                <a:spcPct val="100000"/>
              </a:lnSpc>
              <a:spcBef>
                <a:spcPts val="0"/>
              </a:spcBef>
              <a:spcAft>
                <a:spcPts val="0"/>
              </a:spcAft>
              <a:buNone/>
            </a:pPr>
            <a:r>
              <a:t/>
            </a:r>
            <a:endParaRPr b="1"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In September 2023, Tyla experienced a significant increase in Instagram followers following the release of her hit song "Water." </a:t>
            </a:r>
            <a:endParaRPr sz="1100">
              <a:solidFill>
                <a:srgbClr val="1C2B33"/>
              </a:solidFill>
              <a:highlight>
                <a:srgbClr val="FFFFFF"/>
              </a:highlight>
            </a:endParaRPr>
          </a:p>
          <a:p>
            <a:pPr indent="0" lvl="0" marL="914400" rtl="0" algn="l">
              <a:lnSpc>
                <a:spcPct val="100000"/>
              </a:lnSpc>
              <a:spcBef>
                <a:spcPts val="0"/>
              </a:spcBef>
              <a:spcAft>
                <a:spcPts val="0"/>
              </a:spcAft>
              <a:buNone/>
            </a:pPr>
            <a:r>
              <a:t/>
            </a:r>
            <a:endParaRPr sz="1100">
              <a:solidFill>
                <a:srgbClr val="1C2B33"/>
              </a:solidFill>
              <a:highlight>
                <a:srgbClr val="FFFFFF"/>
              </a:highlight>
            </a:endParaRPr>
          </a:p>
          <a:p>
            <a:pPr indent="0" lvl="0" marL="0" rtl="0" algn="l">
              <a:lnSpc>
                <a:spcPct val="100000"/>
              </a:lnSpc>
              <a:spcBef>
                <a:spcPts val="0"/>
              </a:spcBef>
              <a:spcAft>
                <a:spcPts val="0"/>
              </a:spcAft>
              <a:buNone/>
            </a:pPr>
            <a:r>
              <a:rPr b="1" lang="en" sz="1100">
                <a:solidFill>
                  <a:srgbClr val="1C2B33"/>
                </a:solidFill>
                <a:highlight>
                  <a:srgbClr val="FFFFFF"/>
                </a:highlight>
              </a:rPr>
              <a:t>November 2023</a:t>
            </a:r>
            <a:r>
              <a:rPr lang="en" sz="1100">
                <a:solidFill>
                  <a:srgbClr val="1C2B33"/>
                </a:solidFill>
                <a:highlight>
                  <a:srgbClr val="FFFFFF"/>
                </a:highlight>
              </a:rPr>
              <a:t> </a:t>
            </a:r>
            <a:endParaRPr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November 17, 2023, remixed versions featuring Travis Scott and record producer Marshmello released.</a:t>
            </a:r>
            <a:endParaRPr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0" lvl="0" marL="0" rtl="0" algn="l">
              <a:lnSpc>
                <a:spcPct val="100000"/>
              </a:lnSpc>
              <a:spcBef>
                <a:spcPts val="0"/>
              </a:spcBef>
              <a:spcAft>
                <a:spcPts val="0"/>
              </a:spcAft>
              <a:buNone/>
            </a:pPr>
            <a:r>
              <a:rPr b="1" lang="en" sz="1100">
                <a:solidFill>
                  <a:srgbClr val="1C2B33"/>
                </a:solidFill>
                <a:highlight>
                  <a:srgbClr val="FFFFFF"/>
                </a:highlight>
              </a:rPr>
              <a:t>February 2024</a:t>
            </a:r>
            <a:endParaRPr b="1"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Won her first Grammy for Best African Music Performance</a:t>
            </a:r>
            <a:endParaRPr sz="1100">
              <a:solidFill>
                <a:srgbClr val="1C2B33"/>
              </a:solidFill>
              <a:highlight>
                <a:srgbClr val="FFFFFF"/>
              </a:highlight>
            </a:endParaRPr>
          </a:p>
          <a:p>
            <a:pPr indent="0" lvl="0" marL="914400" rtl="0" algn="l">
              <a:lnSpc>
                <a:spcPct val="100000"/>
              </a:lnSpc>
              <a:spcBef>
                <a:spcPts val="0"/>
              </a:spcBef>
              <a:spcAft>
                <a:spcPts val="0"/>
              </a:spcAft>
              <a:buNone/>
            </a:pPr>
            <a:r>
              <a:t/>
            </a:r>
            <a:endParaRPr sz="1100">
              <a:solidFill>
                <a:srgbClr val="1C2B33"/>
              </a:solidFill>
              <a:highlight>
                <a:srgbClr val="FFFFFF"/>
              </a:highlight>
            </a:endParaRPr>
          </a:p>
          <a:p>
            <a:pPr indent="0" lvl="0" marL="0" rtl="0" algn="l">
              <a:lnSpc>
                <a:spcPct val="100000"/>
              </a:lnSpc>
              <a:spcBef>
                <a:spcPts val="0"/>
              </a:spcBef>
              <a:spcAft>
                <a:spcPts val="0"/>
              </a:spcAft>
              <a:buNone/>
            </a:pPr>
            <a:r>
              <a:rPr b="1" lang="en" sz="1100">
                <a:solidFill>
                  <a:srgbClr val="1C2B33"/>
                </a:solidFill>
                <a:highlight>
                  <a:srgbClr val="FFFFFF"/>
                </a:highlight>
              </a:rPr>
              <a:t>March 2024 </a:t>
            </a:r>
            <a:endParaRPr b="1"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In March 2024, announced the cancellation of the North American leg of her tour and the postponement of the European leg, citing an injury that had worsened over time.</a:t>
            </a:r>
            <a:endParaRPr sz="1100">
              <a:solidFill>
                <a:srgbClr val="1C2B33"/>
              </a:solidFill>
              <a:highlight>
                <a:srgbClr val="FFFFFF"/>
              </a:highlight>
            </a:endParaRPr>
          </a:p>
          <a:p>
            <a:pPr indent="0" lvl="0" marL="45720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chemeClr val="lt1"/>
                </a:highlight>
              </a:rPr>
              <a:t>March 19, 2024, premiered the music video for remix featuring Travis Scott.</a:t>
            </a:r>
            <a:endParaRPr sz="1100">
              <a:solidFill>
                <a:srgbClr val="1C2B33"/>
              </a:solidFill>
              <a:highlight>
                <a:srgbClr val="FFFFFF"/>
              </a:highlight>
            </a:endParaRPr>
          </a:p>
          <a:p>
            <a:pPr indent="0" lvl="0" marL="0" rtl="0" algn="l">
              <a:lnSpc>
                <a:spcPct val="100000"/>
              </a:lnSpc>
              <a:spcBef>
                <a:spcPts val="0"/>
              </a:spcBef>
              <a:spcAft>
                <a:spcPts val="0"/>
              </a:spcAft>
              <a:buNone/>
            </a:pPr>
            <a:r>
              <a:t/>
            </a:r>
            <a:endParaRPr sz="600">
              <a:solidFill>
                <a:srgbClr val="1C2B33"/>
              </a:solidFill>
              <a:highlight>
                <a:srgbClr val="FFFFFF"/>
              </a:highlight>
            </a:endParaRPr>
          </a:p>
        </p:txBody>
      </p:sp>
      <p:pic>
        <p:nvPicPr>
          <p:cNvPr id="95" name="Google Shape;95;p18"/>
          <p:cNvPicPr preferRelativeResize="0"/>
          <p:nvPr/>
        </p:nvPicPr>
        <p:blipFill>
          <a:blip r:embed="rId3">
            <a:alphaModFix/>
          </a:blip>
          <a:stretch>
            <a:fillRect/>
          </a:stretch>
        </p:blipFill>
        <p:spPr>
          <a:xfrm>
            <a:off x="159674" y="93711"/>
            <a:ext cx="1058800" cy="1058775"/>
          </a:xfrm>
          <a:prstGeom prst="rect">
            <a:avLst/>
          </a:prstGeom>
          <a:noFill/>
          <a:ln>
            <a:noFill/>
          </a:ln>
        </p:spPr>
      </p:pic>
      <p:pic>
        <p:nvPicPr>
          <p:cNvPr id="96" name="Google Shape;96;p18"/>
          <p:cNvPicPr preferRelativeResize="0"/>
          <p:nvPr/>
        </p:nvPicPr>
        <p:blipFill>
          <a:blip r:embed="rId4">
            <a:alphaModFix/>
          </a:blip>
          <a:stretch>
            <a:fillRect/>
          </a:stretch>
        </p:blipFill>
        <p:spPr>
          <a:xfrm>
            <a:off x="5452125" y="388225"/>
            <a:ext cx="3612899" cy="2123313"/>
          </a:xfrm>
          <a:prstGeom prst="rect">
            <a:avLst/>
          </a:prstGeom>
          <a:noFill/>
          <a:ln>
            <a:noFill/>
          </a:ln>
        </p:spPr>
      </p:pic>
      <p:pic>
        <p:nvPicPr>
          <p:cNvPr id="97" name="Google Shape;97;p18"/>
          <p:cNvPicPr preferRelativeResize="0"/>
          <p:nvPr/>
        </p:nvPicPr>
        <p:blipFill>
          <a:blip r:embed="rId5">
            <a:alphaModFix/>
          </a:blip>
          <a:stretch>
            <a:fillRect/>
          </a:stretch>
        </p:blipFill>
        <p:spPr>
          <a:xfrm>
            <a:off x="5366475" y="2625949"/>
            <a:ext cx="3612899" cy="2092446"/>
          </a:xfrm>
          <a:prstGeom prst="rect">
            <a:avLst/>
          </a:prstGeom>
          <a:noFill/>
          <a:ln>
            <a:noFill/>
          </a:ln>
        </p:spPr>
      </p:pic>
      <p:sp>
        <p:nvSpPr>
          <p:cNvPr id="98" name="Google Shape;98;p18"/>
          <p:cNvSpPr txBox="1"/>
          <p:nvPr/>
        </p:nvSpPr>
        <p:spPr>
          <a:xfrm>
            <a:off x="0" y="4527900"/>
            <a:ext cx="543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700">
                <a:solidFill>
                  <a:srgbClr val="1C2B33"/>
                </a:solidFill>
                <a:highlight>
                  <a:schemeClr val="lt1"/>
                </a:highlight>
              </a:rPr>
              <a:t>Chartmetric Stage Score</a:t>
            </a:r>
            <a:r>
              <a:rPr i="1" lang="en" sz="700">
                <a:solidFill>
                  <a:srgbClr val="1C2B33"/>
                </a:solidFill>
                <a:highlight>
                  <a:schemeClr val="lt1"/>
                </a:highlight>
              </a:rPr>
              <a:t> - </a:t>
            </a:r>
            <a:r>
              <a:rPr lang="en" sz="700">
                <a:solidFill>
                  <a:srgbClr val="1C2B33"/>
                </a:solidFill>
                <a:highlight>
                  <a:schemeClr val="lt1"/>
                </a:highlight>
              </a:rPr>
              <a:t>Chartmetric Stage Score evaluates an artist's career stage based on their performance across various social media and streaming platforms.</a:t>
            </a:r>
            <a:endParaRPr sz="700">
              <a:solidFill>
                <a:srgbClr val="1C2B33"/>
              </a:solidFill>
              <a:highlight>
                <a:schemeClr val="lt1"/>
              </a:highlight>
            </a:endParaRPr>
          </a:p>
          <a:p>
            <a:pPr indent="0" lvl="0" marL="0" rtl="0" algn="l">
              <a:spcBef>
                <a:spcPts val="0"/>
              </a:spcBef>
              <a:spcAft>
                <a:spcPts val="0"/>
              </a:spcAft>
              <a:buNone/>
            </a:pPr>
            <a:r>
              <a:rPr b="1" i="1" lang="en" sz="700">
                <a:solidFill>
                  <a:srgbClr val="1C2B33"/>
                </a:solidFill>
                <a:highlight>
                  <a:schemeClr val="lt1"/>
                </a:highlight>
              </a:rPr>
              <a:t>Chartmetric Momentum Score</a:t>
            </a:r>
            <a:r>
              <a:rPr i="1" lang="en" sz="700">
                <a:solidFill>
                  <a:srgbClr val="1C2B33"/>
                </a:solidFill>
                <a:highlight>
                  <a:schemeClr val="lt1"/>
                </a:highlight>
              </a:rPr>
              <a:t> </a:t>
            </a:r>
            <a:r>
              <a:rPr lang="en" sz="700">
                <a:solidFill>
                  <a:srgbClr val="1C2B33"/>
                </a:solidFill>
                <a:highlight>
                  <a:schemeClr val="lt1"/>
                </a:highlight>
              </a:rPr>
              <a:t>- </a:t>
            </a:r>
            <a:r>
              <a:rPr lang="en" sz="700">
                <a:solidFill>
                  <a:srgbClr val="1C2B33"/>
                </a:solidFill>
                <a:highlight>
                  <a:schemeClr val="lt1"/>
                </a:highlight>
              </a:rPr>
              <a:t>The Chartmetric Momentum Score measures short-term career growth and momentum, derived from the difference between the average Chartmetric Artist Score over the past 30 days and the past 60 days.</a:t>
            </a:r>
            <a:endParaRPr sz="700">
              <a:solidFill>
                <a:srgbClr val="1C2B33"/>
              </a:solidFill>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1066600" y="445025"/>
            <a:ext cx="46803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400"/>
              <a:t>Artist Career Overview</a:t>
            </a:r>
            <a:endParaRPr b="1" sz="2400"/>
          </a:p>
        </p:txBody>
      </p:sp>
      <p:sp>
        <p:nvSpPr>
          <p:cNvPr id="104" name="Google Shape;104;p19"/>
          <p:cNvSpPr txBox="1"/>
          <p:nvPr>
            <p:ph idx="1" type="body"/>
          </p:nvPr>
        </p:nvSpPr>
        <p:spPr>
          <a:xfrm>
            <a:off x="105450" y="1017725"/>
            <a:ext cx="5139600" cy="4125900"/>
          </a:xfrm>
          <a:prstGeom prst="rect">
            <a:avLst/>
          </a:prstGeom>
          <a:solidFill>
            <a:schemeClr val="lt1"/>
          </a:solidFill>
        </p:spPr>
        <p:txBody>
          <a:bodyPr anchorCtr="0" anchor="t" bIns="91425" lIns="91425" spcFirstLastPara="1" rIns="91425" wrap="square" tIns="91425">
            <a:noAutofit/>
          </a:bodyPr>
          <a:lstStyle/>
          <a:p>
            <a:pPr indent="-298450" lvl="0" marL="457200" rtl="0" algn="l">
              <a:spcBef>
                <a:spcPts val="2100"/>
              </a:spcBef>
              <a:spcAft>
                <a:spcPts val="0"/>
              </a:spcAft>
              <a:buClr>
                <a:srgbClr val="0D0D0D"/>
              </a:buClr>
              <a:buSzPts val="1100"/>
              <a:buFont typeface="Roboto"/>
              <a:buChar char="●"/>
            </a:pPr>
            <a:r>
              <a:rPr b="1" lang="en" sz="1100">
                <a:solidFill>
                  <a:srgbClr val="0D0D0D"/>
                </a:solidFill>
                <a:highlight>
                  <a:srgbClr val="FFFFFF"/>
                </a:highlight>
                <a:latin typeface="Roboto"/>
                <a:ea typeface="Roboto"/>
                <a:cs typeface="Roboto"/>
                <a:sym typeface="Roboto"/>
              </a:rPr>
              <a:t>Early Career &amp; Viral Hit:</a:t>
            </a:r>
            <a:r>
              <a:rPr lang="en" sz="1100">
                <a:solidFill>
                  <a:srgbClr val="0D0D0D"/>
                </a:solidFill>
                <a:highlight>
                  <a:srgbClr val="FFFFFF"/>
                </a:highlight>
                <a:latin typeface="Roboto"/>
                <a:ea typeface="Roboto"/>
                <a:cs typeface="Roboto"/>
                <a:sym typeface="Roboto"/>
              </a:rPr>
              <a:t> </a:t>
            </a:r>
            <a:br>
              <a:rPr lang="en" sz="1100">
                <a:solidFill>
                  <a:srgbClr val="0D0D0D"/>
                </a:solidFill>
                <a:highlight>
                  <a:srgbClr val="FFFFFF"/>
                </a:highlight>
                <a:latin typeface="Roboto"/>
                <a:ea typeface="Roboto"/>
                <a:cs typeface="Roboto"/>
                <a:sym typeface="Roboto"/>
              </a:rPr>
            </a:br>
            <a:r>
              <a:rPr lang="en" sz="1100">
                <a:solidFill>
                  <a:srgbClr val="0D0D0D"/>
                </a:solidFill>
                <a:highlight>
                  <a:srgbClr val="FFFFFF"/>
                </a:highlight>
                <a:latin typeface="Roboto"/>
                <a:ea typeface="Roboto"/>
                <a:cs typeface="Roboto"/>
                <a:sym typeface="Roboto"/>
              </a:rPr>
              <a:t>Lisa Loeb's music career gained significant traction with her hit song "Stay (I Missed You)" in 1994, which was featured in the film </a:t>
            </a:r>
            <a:r>
              <a:rPr i="1" lang="en" sz="1100">
                <a:solidFill>
                  <a:srgbClr val="0D0D0D"/>
                </a:solidFill>
                <a:highlight>
                  <a:srgbClr val="FFFFFF"/>
                </a:highlight>
                <a:latin typeface="Roboto"/>
                <a:ea typeface="Roboto"/>
                <a:cs typeface="Roboto"/>
                <a:sym typeface="Roboto"/>
              </a:rPr>
              <a:t>Reality Bites</a:t>
            </a:r>
            <a:r>
              <a:rPr lang="en" sz="1100">
                <a:solidFill>
                  <a:srgbClr val="0D0D0D"/>
                </a:solidFill>
                <a:highlight>
                  <a:srgbClr val="FFFFFF"/>
                </a:highlight>
                <a:latin typeface="Roboto"/>
                <a:ea typeface="Roboto"/>
                <a:cs typeface="Roboto"/>
                <a:sym typeface="Roboto"/>
              </a:rPr>
              <a:t>. It became a No. 1 hit on the Billboard Hot 100 &amp; she notably achieved this as an unsigned artist. </a:t>
            </a:r>
            <a:br>
              <a:rPr lang="en" sz="1100">
                <a:solidFill>
                  <a:srgbClr val="0D0D0D"/>
                </a:solidFill>
                <a:highlight>
                  <a:srgbClr val="FFFFFF"/>
                </a:highlight>
                <a:latin typeface="Roboto"/>
                <a:ea typeface="Roboto"/>
                <a:cs typeface="Roboto"/>
                <a:sym typeface="Roboto"/>
              </a:rPr>
            </a:br>
            <a:endParaRPr sz="11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lang="en" sz="1100">
                <a:solidFill>
                  <a:srgbClr val="0D0D0D"/>
                </a:solidFill>
                <a:highlight>
                  <a:srgbClr val="FFFFFF"/>
                </a:highlight>
                <a:latin typeface="Roboto"/>
                <a:ea typeface="Roboto"/>
                <a:cs typeface="Roboto"/>
                <a:sym typeface="Roboto"/>
              </a:rPr>
              <a:t>Continued Success: </a:t>
            </a:r>
            <a:endParaRPr b="1"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 sz="1100">
                <a:solidFill>
                  <a:srgbClr val="0D0D0D"/>
                </a:solidFill>
                <a:highlight>
                  <a:srgbClr val="FFFFFF"/>
                </a:highlight>
                <a:latin typeface="Roboto"/>
                <a:ea typeface="Roboto"/>
                <a:cs typeface="Roboto"/>
                <a:sym typeface="Roboto"/>
              </a:rPr>
              <a:t>Loeb debuted several albums consistently and globally from the 1990s onwards to 2024 today. </a:t>
            </a:r>
            <a:endParaRPr sz="1100">
              <a:solidFill>
                <a:srgbClr val="0D0D0D"/>
              </a:solidFill>
              <a:highlight>
                <a:srgbClr val="FFFFFF"/>
              </a:highlight>
              <a:latin typeface="Roboto"/>
              <a:ea typeface="Roboto"/>
              <a:cs typeface="Roboto"/>
              <a:sym typeface="Roboto"/>
            </a:endParaRPr>
          </a:p>
          <a:p>
            <a:pPr indent="-292100" lvl="2" marL="1371600" rtl="0" algn="l">
              <a:spcBef>
                <a:spcPts val="0"/>
              </a:spcBef>
              <a:spcAft>
                <a:spcPts val="0"/>
              </a:spcAft>
              <a:buClr>
                <a:srgbClr val="0D0D0D"/>
              </a:buClr>
              <a:buSzPts val="1000"/>
              <a:buFont typeface="Roboto"/>
              <a:buAutoNum type="romanLcPeriod"/>
            </a:pPr>
            <a:r>
              <a:rPr lang="en" sz="1000">
                <a:solidFill>
                  <a:srgbClr val="0D0D0D"/>
                </a:solidFill>
                <a:highlight>
                  <a:srgbClr val="FFFFFF"/>
                </a:highlight>
                <a:latin typeface="Roboto"/>
                <a:ea typeface="Roboto"/>
                <a:cs typeface="Roboto"/>
                <a:sym typeface="Roboto"/>
              </a:rPr>
              <a:t>Initial albums were certified Gold. Starting with </a:t>
            </a:r>
            <a:r>
              <a:rPr i="1" lang="en" sz="1000">
                <a:solidFill>
                  <a:srgbClr val="0D0D0D"/>
                </a:solidFill>
                <a:highlight>
                  <a:srgbClr val="FFFFFF"/>
                </a:highlight>
                <a:latin typeface="Roboto"/>
                <a:ea typeface="Roboto"/>
                <a:cs typeface="Roboto"/>
                <a:sym typeface="Roboto"/>
              </a:rPr>
              <a:t>Tails</a:t>
            </a:r>
            <a:r>
              <a:rPr lang="en" sz="1000">
                <a:solidFill>
                  <a:srgbClr val="0D0D0D"/>
                </a:solidFill>
                <a:highlight>
                  <a:srgbClr val="FFFFFF"/>
                </a:highlight>
                <a:latin typeface="Roboto"/>
                <a:ea typeface="Roboto"/>
                <a:cs typeface="Roboto"/>
                <a:sym typeface="Roboto"/>
              </a:rPr>
              <a:t> in 1995 &amp; </a:t>
            </a:r>
            <a:r>
              <a:rPr i="1" lang="en" sz="1000">
                <a:solidFill>
                  <a:srgbClr val="0D0D0D"/>
                </a:solidFill>
                <a:highlight>
                  <a:srgbClr val="FFFFFF"/>
                </a:highlight>
                <a:latin typeface="Roboto"/>
                <a:ea typeface="Roboto"/>
                <a:cs typeface="Roboto"/>
                <a:sym typeface="Roboto"/>
              </a:rPr>
              <a:t>Firecracker</a:t>
            </a:r>
            <a:r>
              <a:rPr lang="en" sz="1000">
                <a:solidFill>
                  <a:srgbClr val="0D0D0D"/>
                </a:solidFill>
                <a:highlight>
                  <a:srgbClr val="FFFFFF"/>
                </a:highlight>
                <a:latin typeface="Roboto"/>
                <a:ea typeface="Roboto"/>
                <a:cs typeface="Roboto"/>
                <a:sym typeface="Roboto"/>
              </a:rPr>
              <a:t> in 1997. Over the years, other albums were released with  varying success.</a:t>
            </a:r>
            <a:endParaRPr sz="1000">
              <a:solidFill>
                <a:srgbClr val="0D0D0D"/>
              </a:solidFill>
              <a:highlight>
                <a:srgbClr val="FFFFFF"/>
              </a:highlight>
              <a:latin typeface="Roboto"/>
              <a:ea typeface="Roboto"/>
              <a:cs typeface="Roboto"/>
              <a:sym typeface="Roboto"/>
            </a:endParaRPr>
          </a:p>
          <a:p>
            <a:pPr indent="-298450" lvl="2" marL="1371600" rtl="0" algn="l">
              <a:spcBef>
                <a:spcPts val="0"/>
              </a:spcBef>
              <a:spcAft>
                <a:spcPts val="0"/>
              </a:spcAft>
              <a:buClr>
                <a:srgbClr val="0D0D0D"/>
              </a:buClr>
              <a:buSzPts val="1100"/>
              <a:buFont typeface="Roboto"/>
              <a:buAutoNum type="romanLcPeriod"/>
            </a:pPr>
            <a:r>
              <a:rPr lang="en" sz="1000">
                <a:solidFill>
                  <a:srgbClr val="0D0D0D"/>
                </a:solidFill>
                <a:highlight>
                  <a:srgbClr val="FFFFFF"/>
                </a:highlight>
                <a:latin typeface="Roboto"/>
                <a:ea typeface="Roboto"/>
                <a:cs typeface="Roboto"/>
                <a:sym typeface="Roboto"/>
              </a:rPr>
              <a:t>Loeb won a Grammy for Best Children’s Music Album in 2016.</a:t>
            </a:r>
            <a:br>
              <a:rPr lang="en" sz="1100">
                <a:solidFill>
                  <a:srgbClr val="0D0D0D"/>
                </a:solidFill>
                <a:highlight>
                  <a:srgbClr val="FFFFFF"/>
                </a:highlight>
                <a:latin typeface="Roboto"/>
                <a:ea typeface="Roboto"/>
                <a:cs typeface="Roboto"/>
                <a:sym typeface="Roboto"/>
              </a:rPr>
            </a:br>
            <a:endParaRPr sz="11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i="1" lang="en" sz="1100">
                <a:solidFill>
                  <a:srgbClr val="0D0D0D"/>
                </a:solidFill>
                <a:highlight>
                  <a:srgbClr val="FFFFFF"/>
                </a:highlight>
                <a:latin typeface="Roboto"/>
                <a:ea typeface="Roboto"/>
                <a:cs typeface="Roboto"/>
                <a:sym typeface="Roboto"/>
              </a:rPr>
              <a:t>Data observation </a:t>
            </a:r>
            <a:r>
              <a:rPr lang="en" sz="1100">
                <a:solidFill>
                  <a:srgbClr val="0D0D0D"/>
                </a:solidFill>
                <a:highlight>
                  <a:srgbClr val="FFFFFF"/>
                </a:highlight>
                <a:latin typeface="Roboto"/>
                <a:ea typeface="Roboto"/>
                <a:cs typeface="Roboto"/>
                <a:sym typeface="Roboto"/>
              </a:rPr>
              <a:t>-  There is a strong correlation between social media peaks in growth &amp; Spotify performance growth in popularity.</a:t>
            </a:r>
            <a:br>
              <a:rPr lang="en" sz="1100">
                <a:solidFill>
                  <a:srgbClr val="0D0D0D"/>
                </a:solidFill>
                <a:highlight>
                  <a:srgbClr val="FFFFFF"/>
                </a:highlight>
                <a:latin typeface="Roboto"/>
                <a:ea typeface="Roboto"/>
                <a:cs typeface="Roboto"/>
                <a:sym typeface="Roboto"/>
              </a:rPr>
            </a:br>
            <a:endParaRPr sz="11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lang="en" sz="1100">
                <a:solidFill>
                  <a:srgbClr val="0D0D0D"/>
                </a:solidFill>
                <a:highlight>
                  <a:srgbClr val="FFFFFF"/>
                </a:highlight>
                <a:latin typeface="Roboto"/>
                <a:ea typeface="Roboto"/>
                <a:cs typeface="Roboto"/>
                <a:sym typeface="Roboto"/>
              </a:rPr>
              <a:t>Career Today: </a:t>
            </a:r>
            <a:r>
              <a:rPr lang="en" sz="1100">
                <a:solidFill>
                  <a:srgbClr val="0D0D0D"/>
                </a:solidFill>
                <a:highlight>
                  <a:srgbClr val="FFFFFF"/>
                </a:highlight>
                <a:latin typeface="Roboto"/>
                <a:ea typeface="Roboto"/>
                <a:cs typeface="Roboto"/>
                <a:sym typeface="Roboto"/>
              </a:rPr>
              <a:t>Lisa Loeb remains very active on social media &amp; continues to perform and release music, skillfully adapting her style over the decades into children's music, her own eyewear line, Lisa Loeb Eyewear, both reflecting her signature style. </a:t>
            </a:r>
            <a:endParaRPr b="1" sz="1100">
              <a:solidFill>
                <a:schemeClr val="dk1"/>
              </a:solidFill>
            </a:endParaRPr>
          </a:p>
        </p:txBody>
      </p:sp>
      <p:pic>
        <p:nvPicPr>
          <p:cNvPr id="105" name="Google Shape;105;p19"/>
          <p:cNvPicPr preferRelativeResize="0"/>
          <p:nvPr/>
        </p:nvPicPr>
        <p:blipFill rotWithShape="1">
          <a:blip r:embed="rId3">
            <a:alphaModFix/>
          </a:blip>
          <a:srcRect b="6930" l="16916" r="25855" t="30744"/>
          <a:stretch/>
        </p:blipFill>
        <p:spPr>
          <a:xfrm>
            <a:off x="177250" y="49200"/>
            <a:ext cx="889350" cy="968525"/>
          </a:xfrm>
          <a:prstGeom prst="rect">
            <a:avLst/>
          </a:prstGeom>
          <a:noFill/>
          <a:ln>
            <a:noFill/>
          </a:ln>
        </p:spPr>
      </p:pic>
      <p:pic>
        <p:nvPicPr>
          <p:cNvPr id="106" name="Google Shape;106;p19"/>
          <p:cNvPicPr preferRelativeResize="0"/>
          <p:nvPr/>
        </p:nvPicPr>
        <p:blipFill>
          <a:blip r:embed="rId4">
            <a:alphaModFix/>
          </a:blip>
          <a:stretch>
            <a:fillRect/>
          </a:stretch>
        </p:blipFill>
        <p:spPr>
          <a:xfrm>
            <a:off x="5186475" y="138650"/>
            <a:ext cx="4033725" cy="2157076"/>
          </a:xfrm>
          <a:prstGeom prst="rect">
            <a:avLst/>
          </a:prstGeom>
          <a:noFill/>
          <a:ln>
            <a:noFill/>
          </a:ln>
        </p:spPr>
      </p:pic>
      <p:pic>
        <p:nvPicPr>
          <p:cNvPr id="107" name="Google Shape;107;p19"/>
          <p:cNvPicPr preferRelativeResize="0"/>
          <p:nvPr/>
        </p:nvPicPr>
        <p:blipFill>
          <a:blip r:embed="rId5">
            <a:alphaModFix/>
          </a:blip>
          <a:stretch>
            <a:fillRect/>
          </a:stretch>
        </p:blipFill>
        <p:spPr>
          <a:xfrm>
            <a:off x="5180591" y="2266500"/>
            <a:ext cx="3811008" cy="2157076"/>
          </a:xfrm>
          <a:prstGeom prst="rect">
            <a:avLst/>
          </a:prstGeom>
          <a:noFill/>
          <a:ln>
            <a:noFill/>
          </a:ln>
        </p:spPr>
      </p:pic>
      <p:pic>
        <p:nvPicPr>
          <p:cNvPr id="108" name="Google Shape;108;p19"/>
          <p:cNvPicPr preferRelativeResize="0"/>
          <p:nvPr/>
        </p:nvPicPr>
        <p:blipFill>
          <a:blip r:embed="rId6">
            <a:alphaModFix/>
          </a:blip>
          <a:stretch>
            <a:fillRect/>
          </a:stretch>
        </p:blipFill>
        <p:spPr>
          <a:xfrm>
            <a:off x="4853220" y="4423575"/>
            <a:ext cx="4313354" cy="79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400">
                <a:solidFill>
                  <a:srgbClr val="1C2B33"/>
                </a:solidFill>
                <a:highlight>
                  <a:schemeClr val="lt1"/>
                </a:highlight>
              </a:rPr>
              <a:t>Conclusion of Analysis</a:t>
            </a:r>
            <a:endParaRPr sz="2400"/>
          </a:p>
        </p:txBody>
      </p:sp>
      <p:sp>
        <p:nvSpPr>
          <p:cNvPr id="114" name="Google Shape;114;p20"/>
          <p:cNvSpPr txBox="1"/>
          <p:nvPr>
            <p:ph idx="1" type="body"/>
          </p:nvPr>
        </p:nvSpPr>
        <p:spPr>
          <a:xfrm>
            <a:off x="311700" y="1152475"/>
            <a:ext cx="4260300" cy="3416400"/>
          </a:xfrm>
          <a:prstGeom prst="rect">
            <a:avLst/>
          </a:prstGeom>
        </p:spPr>
        <p:txBody>
          <a:bodyPr anchorCtr="0" anchor="ctr" bIns="91425" lIns="91425" spcFirstLastPara="1" rIns="91425" wrap="square" tIns="91425">
            <a:normAutofit/>
          </a:bodyPr>
          <a:lstStyle/>
          <a:p>
            <a:pPr indent="-292100" lvl="0" marL="457200" rtl="0" algn="l">
              <a:spcBef>
                <a:spcPts val="0"/>
              </a:spcBef>
              <a:spcAft>
                <a:spcPts val="0"/>
              </a:spcAft>
              <a:buClr>
                <a:srgbClr val="1C2B33"/>
              </a:buClr>
              <a:buSzPts val="1000"/>
              <a:buChar char="●"/>
            </a:pPr>
            <a:r>
              <a:rPr lang="en" sz="1000">
                <a:solidFill>
                  <a:srgbClr val="1C2B33"/>
                </a:solidFill>
                <a:highlight>
                  <a:srgbClr val="FFFFFF"/>
                </a:highlight>
              </a:rPr>
              <a:t>Streaming metrics and social media engagement, especially </a:t>
            </a:r>
            <a:r>
              <a:rPr lang="en" sz="1000">
                <a:solidFill>
                  <a:srgbClr val="1C2B33"/>
                </a:solidFill>
                <a:highlight>
                  <a:srgbClr val="FFFFFF"/>
                </a:highlight>
              </a:rPr>
              <a:t>TikTok and </a:t>
            </a:r>
            <a:r>
              <a:rPr lang="en" sz="1000">
                <a:solidFill>
                  <a:srgbClr val="1C2B33"/>
                </a:solidFill>
                <a:highlight>
                  <a:srgbClr val="FFFFFF"/>
                </a:highlight>
              </a:rPr>
              <a:t>Instagram, drive success.</a:t>
            </a:r>
            <a:endParaRPr sz="1000">
              <a:solidFill>
                <a:srgbClr val="1C2B33"/>
              </a:solidFill>
              <a:highlight>
                <a:srgbClr val="FFFFFF"/>
              </a:highlight>
            </a:endParaRPr>
          </a:p>
          <a:p>
            <a:pPr indent="-292100" lvl="0" marL="457200" rtl="0" algn="l">
              <a:spcBef>
                <a:spcPts val="1000"/>
              </a:spcBef>
              <a:spcAft>
                <a:spcPts val="0"/>
              </a:spcAft>
              <a:buClr>
                <a:srgbClr val="1C2B33"/>
              </a:buClr>
              <a:buSzPts val="1000"/>
              <a:buChar char="●"/>
            </a:pPr>
            <a:r>
              <a:rPr lang="en" sz="1000">
                <a:solidFill>
                  <a:srgbClr val="1C2B33"/>
                </a:solidFill>
                <a:highlight>
                  <a:srgbClr val="FFFFFF"/>
                </a:highlight>
              </a:rPr>
              <a:t>Successful strategies include Paul's </a:t>
            </a:r>
            <a:r>
              <a:rPr lang="en" sz="1000">
                <a:solidFill>
                  <a:srgbClr val="1C2B33"/>
                </a:solidFill>
                <a:highlight>
                  <a:srgbClr val="FFFFFF"/>
                </a:highlight>
              </a:rPr>
              <a:t>TikTok </a:t>
            </a:r>
            <a:r>
              <a:rPr lang="en" sz="1000">
                <a:solidFill>
                  <a:srgbClr val="1C2B33"/>
                </a:solidFill>
                <a:highlight>
                  <a:srgbClr val="FFFFFF"/>
                </a:highlight>
              </a:rPr>
              <a:t>pre-release promotion and Tyla's engaging Instagram presence.</a:t>
            </a:r>
            <a:endParaRPr sz="1000">
              <a:solidFill>
                <a:srgbClr val="1C2B33"/>
              </a:solidFill>
              <a:highlight>
                <a:srgbClr val="FFFFFF"/>
              </a:highlight>
            </a:endParaRPr>
          </a:p>
          <a:p>
            <a:pPr indent="-292100" lvl="0" marL="457200" rtl="0" algn="l">
              <a:spcBef>
                <a:spcPts val="1000"/>
              </a:spcBef>
              <a:spcAft>
                <a:spcPts val="0"/>
              </a:spcAft>
              <a:buClr>
                <a:srgbClr val="1C2B33"/>
              </a:buClr>
              <a:buSzPts val="1000"/>
              <a:buChar char="●"/>
            </a:pPr>
            <a:r>
              <a:rPr lang="en" sz="1000">
                <a:solidFill>
                  <a:srgbClr val="1C2B33"/>
                </a:solidFill>
                <a:highlight>
                  <a:srgbClr val="FFFFFF"/>
                </a:highlight>
              </a:rPr>
              <a:t>Viral hits drive success, but long-term relevance involves overcoming audience plateau and using insights from metrics like Chartmetric.</a:t>
            </a:r>
            <a:endParaRPr sz="1000">
              <a:solidFill>
                <a:srgbClr val="1C2B33"/>
              </a:solidFill>
              <a:highlight>
                <a:srgbClr val="FFFFFF"/>
              </a:highlight>
            </a:endParaRPr>
          </a:p>
          <a:p>
            <a:pPr indent="-292100" lvl="0" marL="457200" rtl="0" algn="l">
              <a:spcBef>
                <a:spcPts val="100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Adapting across industries, platforms, and genres is crucial for viral artists' career longevity. Lisa Loeb's seamless transition from the pre-social media era to today's digital landscape highlights the importance of adaptability for sustained relevance in the music industry.</a:t>
            </a:r>
            <a:endParaRPr sz="1000">
              <a:solidFill>
                <a:srgbClr val="0D0D0D"/>
              </a:solidFill>
              <a:highlight>
                <a:srgbClr val="FFFFFF"/>
              </a:highlight>
              <a:latin typeface="Roboto"/>
              <a:ea typeface="Roboto"/>
              <a:cs typeface="Roboto"/>
              <a:sym typeface="Roboto"/>
            </a:endParaRPr>
          </a:p>
        </p:txBody>
      </p:sp>
      <p:pic>
        <p:nvPicPr>
          <p:cNvPr id="115" name="Google Shape;115;p20"/>
          <p:cNvPicPr preferRelativeResize="0"/>
          <p:nvPr/>
        </p:nvPicPr>
        <p:blipFill>
          <a:blip r:embed="rId3">
            <a:alphaModFix/>
          </a:blip>
          <a:stretch>
            <a:fillRect/>
          </a:stretch>
        </p:blipFill>
        <p:spPr>
          <a:xfrm>
            <a:off x="5202209" y="1017734"/>
            <a:ext cx="3710600" cy="371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489250" y="22854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t>Appendix</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